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9" r:id="rId5"/>
    <p:sldId id="260" r:id="rId6"/>
    <p:sldId id="262" r:id="rId7"/>
    <p:sldId id="258"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4" r:id="rId39"/>
    <p:sldId id="292"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358F65-9EEE-47D6-832F-2BD73C1BCA49}" type="datetimeFigureOut">
              <a:rPr lang="en-US" smtClean="0"/>
              <a:pPr/>
              <a:t>10/20/2010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B5747-C0BC-4A0A-A421-88C6A97BDC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358F65-9EEE-47D6-832F-2BD73C1BCA49}" type="datetimeFigureOut">
              <a:rPr lang="en-US" smtClean="0"/>
              <a:pPr/>
              <a:t>10/20/2010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B5747-C0BC-4A0A-A421-88C6A97BDC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358F65-9EEE-47D6-832F-2BD73C1BCA49}" type="datetimeFigureOut">
              <a:rPr lang="en-US" smtClean="0"/>
              <a:pPr/>
              <a:t>10/20/2010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B5747-C0BC-4A0A-A421-88C6A97BDC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358F65-9EEE-47D6-832F-2BD73C1BCA49}" type="datetimeFigureOut">
              <a:rPr lang="en-US" smtClean="0"/>
              <a:pPr/>
              <a:t>10/20/2010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B5747-C0BC-4A0A-A421-88C6A97BDC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358F65-9EEE-47D6-832F-2BD73C1BCA49}" type="datetimeFigureOut">
              <a:rPr lang="en-US" smtClean="0"/>
              <a:pPr/>
              <a:t>10/20/2010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B5747-C0BC-4A0A-A421-88C6A97BDC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358F65-9EEE-47D6-832F-2BD73C1BCA49}" type="datetimeFigureOut">
              <a:rPr lang="en-US" smtClean="0"/>
              <a:pPr/>
              <a:t>10/20/2010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B5747-C0BC-4A0A-A421-88C6A97BDC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358F65-9EEE-47D6-832F-2BD73C1BCA49}" type="datetimeFigureOut">
              <a:rPr lang="en-US" smtClean="0"/>
              <a:pPr/>
              <a:t>10/20/2010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4B5747-C0BC-4A0A-A421-88C6A97BDC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358F65-9EEE-47D6-832F-2BD73C1BCA49}" type="datetimeFigureOut">
              <a:rPr lang="en-US" smtClean="0"/>
              <a:pPr/>
              <a:t>10/20/2010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B5747-C0BC-4A0A-A421-88C6A97BDC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58F65-9EEE-47D6-832F-2BD73C1BCA49}" type="datetimeFigureOut">
              <a:rPr lang="en-US" smtClean="0"/>
              <a:pPr/>
              <a:t>10/20/2010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4B5747-C0BC-4A0A-A421-88C6A97BDC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358F65-9EEE-47D6-832F-2BD73C1BCA49}" type="datetimeFigureOut">
              <a:rPr lang="en-US" smtClean="0"/>
              <a:pPr/>
              <a:t>10/20/2010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B5747-C0BC-4A0A-A421-88C6A97BDC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358F65-9EEE-47D6-832F-2BD73C1BCA49}" type="datetimeFigureOut">
              <a:rPr lang="en-US" smtClean="0"/>
              <a:pPr/>
              <a:t>10/20/2010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B5747-C0BC-4A0A-A421-88C6A97BDC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58F65-9EEE-47D6-832F-2BD73C1BCA49}" type="datetimeFigureOut">
              <a:rPr lang="en-US" smtClean="0"/>
              <a:pPr/>
              <a:t>10/20/2010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B5747-C0BC-4A0A-A421-88C6A97BDC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90599"/>
          </a:xfrm>
        </p:spPr>
        <p:txBody>
          <a:bodyPr>
            <a:normAutofit/>
          </a:bodyPr>
          <a:lstStyle/>
          <a:p>
            <a:r>
              <a:rPr lang="en-US" sz="2000" dirty="0" smtClean="0"/>
              <a:t>7  Animal Biotechnology</a:t>
            </a:r>
            <a:endParaRPr lang="en-US" sz="2000" dirty="0"/>
          </a:p>
        </p:txBody>
      </p:sp>
      <p:sp>
        <p:nvSpPr>
          <p:cNvPr id="3" name="Subtitle 2"/>
          <p:cNvSpPr>
            <a:spLocks noGrp="1"/>
          </p:cNvSpPr>
          <p:nvPr>
            <p:ph type="subTitle" idx="1"/>
          </p:nvPr>
        </p:nvSpPr>
        <p:spPr>
          <a:xfrm>
            <a:off x="228600" y="685800"/>
            <a:ext cx="8763000" cy="5943600"/>
          </a:xfrm>
        </p:spPr>
        <p:txBody>
          <a:bodyPr>
            <a:normAutofit/>
          </a:bodyPr>
          <a:lstStyle/>
          <a:p>
            <a:pPr algn="l"/>
            <a:r>
              <a:rPr lang="en-US" sz="1200" dirty="0">
                <a:solidFill>
                  <a:schemeClr val="tx1"/>
                </a:solidFill>
              </a:rPr>
              <a:t>I.         Gene Transfer Methods in Animals</a:t>
            </a:r>
          </a:p>
          <a:p>
            <a:pPr algn="l"/>
            <a:r>
              <a:rPr lang="en-US" sz="1200" dirty="0" smtClean="0">
                <a:solidFill>
                  <a:schemeClr val="tx1"/>
                </a:solidFill>
              </a:rPr>
              <a:t>	A</a:t>
            </a:r>
            <a:r>
              <a:rPr lang="en-US" sz="1200" dirty="0">
                <a:solidFill>
                  <a:schemeClr val="tx1"/>
                </a:solidFill>
              </a:rPr>
              <a:t>.     Microinjection</a:t>
            </a:r>
          </a:p>
          <a:p>
            <a:pPr algn="l"/>
            <a:r>
              <a:rPr lang="en-US" sz="1200" dirty="0" smtClean="0">
                <a:solidFill>
                  <a:schemeClr val="tx1"/>
                </a:solidFill>
              </a:rPr>
              <a:t>	B</a:t>
            </a:r>
            <a:r>
              <a:rPr lang="en-US" sz="1200" dirty="0">
                <a:solidFill>
                  <a:schemeClr val="tx1"/>
                </a:solidFill>
              </a:rPr>
              <a:t>.     Embryonic Stem Cell Gene Transfer</a:t>
            </a:r>
          </a:p>
          <a:p>
            <a:pPr algn="l"/>
            <a:r>
              <a:rPr lang="en-US" sz="1200" dirty="0" smtClean="0">
                <a:solidFill>
                  <a:schemeClr val="tx1"/>
                </a:solidFill>
              </a:rPr>
              <a:t>		1</a:t>
            </a:r>
            <a:r>
              <a:rPr lang="en-US" sz="1200" dirty="0">
                <a:solidFill>
                  <a:schemeClr val="tx1"/>
                </a:solidFill>
              </a:rPr>
              <a:t>.      Gene Targeting in Mice</a:t>
            </a:r>
          </a:p>
          <a:p>
            <a:pPr algn="l"/>
            <a:r>
              <a:rPr lang="en-US" sz="1200" dirty="0" smtClean="0">
                <a:solidFill>
                  <a:schemeClr val="tx1"/>
                </a:solidFill>
              </a:rPr>
              <a:t>	C</a:t>
            </a:r>
            <a:r>
              <a:rPr lang="en-US" sz="1200" dirty="0">
                <a:solidFill>
                  <a:schemeClr val="tx1"/>
                </a:solidFill>
              </a:rPr>
              <a:t>.     Retrovirus and Gene Transfer</a:t>
            </a:r>
          </a:p>
          <a:p>
            <a:pPr algn="l"/>
            <a:r>
              <a:rPr lang="en-US" sz="1200" dirty="0">
                <a:solidFill>
                  <a:schemeClr val="tx1"/>
                </a:solidFill>
              </a:rPr>
              <a:t>II.        Transgenic Animals and Their Application</a:t>
            </a:r>
          </a:p>
          <a:p>
            <a:pPr algn="l"/>
            <a:r>
              <a:rPr lang="en-US" sz="1200" dirty="0" smtClean="0">
                <a:solidFill>
                  <a:schemeClr val="tx1"/>
                </a:solidFill>
              </a:rPr>
              <a:t>	A</a:t>
            </a:r>
            <a:r>
              <a:rPr lang="en-US" sz="1200" dirty="0">
                <a:solidFill>
                  <a:schemeClr val="tx1"/>
                </a:solidFill>
              </a:rPr>
              <a:t>.     Mice</a:t>
            </a:r>
          </a:p>
          <a:p>
            <a:pPr algn="l"/>
            <a:r>
              <a:rPr lang="en-US" sz="1200" dirty="0" smtClean="0">
                <a:solidFill>
                  <a:schemeClr val="tx1"/>
                </a:solidFill>
              </a:rPr>
              <a:t>	B</a:t>
            </a:r>
            <a:r>
              <a:rPr lang="en-US" sz="1200" dirty="0">
                <a:solidFill>
                  <a:schemeClr val="tx1"/>
                </a:solidFill>
              </a:rPr>
              <a:t>.     Cows</a:t>
            </a:r>
          </a:p>
          <a:p>
            <a:pPr algn="l"/>
            <a:r>
              <a:rPr lang="en-US" sz="1200" dirty="0" smtClean="0">
                <a:solidFill>
                  <a:schemeClr val="tx1"/>
                </a:solidFill>
              </a:rPr>
              <a:t>	C</a:t>
            </a:r>
            <a:r>
              <a:rPr lang="en-US" sz="1200" dirty="0">
                <a:solidFill>
                  <a:schemeClr val="tx1"/>
                </a:solidFill>
              </a:rPr>
              <a:t>.     Pigs, Sheep, and Goats</a:t>
            </a:r>
          </a:p>
          <a:p>
            <a:pPr algn="l"/>
            <a:r>
              <a:rPr lang="en-US" sz="1200" dirty="0" smtClean="0">
                <a:solidFill>
                  <a:schemeClr val="tx1"/>
                </a:solidFill>
              </a:rPr>
              <a:t>		1</a:t>
            </a:r>
            <a:r>
              <a:rPr lang="en-US" sz="1200" dirty="0">
                <a:solidFill>
                  <a:schemeClr val="tx1"/>
                </a:solidFill>
              </a:rPr>
              <a:t>.      </a:t>
            </a:r>
            <a:r>
              <a:rPr lang="en-US" sz="1200" dirty="0" err="1">
                <a:solidFill>
                  <a:schemeClr val="tx1"/>
                </a:solidFill>
              </a:rPr>
              <a:t>Xenotransplantation</a:t>
            </a:r>
            <a:endParaRPr lang="en-US" sz="1200" dirty="0">
              <a:solidFill>
                <a:schemeClr val="tx1"/>
              </a:solidFill>
            </a:endParaRPr>
          </a:p>
          <a:p>
            <a:pPr algn="l"/>
            <a:r>
              <a:rPr lang="en-US" sz="1200" dirty="0" smtClean="0">
                <a:solidFill>
                  <a:schemeClr val="tx1"/>
                </a:solidFill>
              </a:rPr>
              <a:t>	D</a:t>
            </a:r>
            <a:r>
              <a:rPr lang="en-US" sz="1200" dirty="0">
                <a:solidFill>
                  <a:schemeClr val="tx1"/>
                </a:solidFill>
              </a:rPr>
              <a:t>.     Biotech Revolution: Humanizing Pig Tissues and Organs</a:t>
            </a:r>
          </a:p>
          <a:p>
            <a:pPr algn="l"/>
            <a:r>
              <a:rPr lang="en-US" sz="1200" dirty="0" smtClean="0">
                <a:solidFill>
                  <a:schemeClr val="tx1"/>
                </a:solidFill>
              </a:rPr>
              <a:t>	E</a:t>
            </a:r>
            <a:r>
              <a:rPr lang="en-US" sz="1200" dirty="0">
                <a:solidFill>
                  <a:schemeClr val="tx1"/>
                </a:solidFill>
              </a:rPr>
              <a:t>.     Birds</a:t>
            </a:r>
          </a:p>
          <a:p>
            <a:pPr algn="l"/>
            <a:r>
              <a:rPr lang="en-US" sz="1200" dirty="0">
                <a:solidFill>
                  <a:schemeClr val="tx1"/>
                </a:solidFill>
              </a:rPr>
              <a:t>III.      Animal Health</a:t>
            </a:r>
          </a:p>
          <a:p>
            <a:pPr algn="l"/>
            <a:r>
              <a:rPr lang="en-US" sz="1200" dirty="0" smtClean="0">
                <a:solidFill>
                  <a:schemeClr val="tx1"/>
                </a:solidFill>
              </a:rPr>
              <a:t>	A</a:t>
            </a:r>
            <a:r>
              <a:rPr lang="en-US" sz="1200" dirty="0">
                <a:solidFill>
                  <a:schemeClr val="tx1"/>
                </a:solidFill>
              </a:rPr>
              <a:t>.     Foot-and-Mouth Disease</a:t>
            </a:r>
          </a:p>
          <a:p>
            <a:pPr algn="l"/>
            <a:r>
              <a:rPr lang="en-US" sz="1200" dirty="0" smtClean="0">
                <a:solidFill>
                  <a:schemeClr val="tx1"/>
                </a:solidFill>
              </a:rPr>
              <a:t>	B</a:t>
            </a:r>
            <a:r>
              <a:rPr lang="en-US" sz="1200" dirty="0">
                <a:solidFill>
                  <a:schemeClr val="tx1"/>
                </a:solidFill>
              </a:rPr>
              <a:t>.     Mad Cow Disease</a:t>
            </a:r>
          </a:p>
          <a:p>
            <a:pPr algn="l"/>
            <a:r>
              <a:rPr lang="en-US" sz="1200" dirty="0" smtClean="0">
                <a:solidFill>
                  <a:schemeClr val="tx1"/>
                </a:solidFill>
              </a:rPr>
              <a:t>	C</a:t>
            </a:r>
            <a:r>
              <a:rPr lang="en-US" sz="1200" dirty="0">
                <a:solidFill>
                  <a:schemeClr val="tx1"/>
                </a:solidFill>
              </a:rPr>
              <a:t>.     </a:t>
            </a:r>
            <a:r>
              <a:rPr lang="en-US" sz="1200" dirty="0" err="1">
                <a:solidFill>
                  <a:schemeClr val="tx1"/>
                </a:solidFill>
              </a:rPr>
              <a:t>Coccidiosis</a:t>
            </a:r>
            <a:endParaRPr lang="en-US" sz="1200" dirty="0">
              <a:solidFill>
                <a:schemeClr val="tx1"/>
              </a:solidFill>
            </a:endParaRPr>
          </a:p>
          <a:p>
            <a:pPr algn="l"/>
            <a:r>
              <a:rPr lang="en-US" sz="1200" dirty="0" smtClean="0">
                <a:solidFill>
                  <a:schemeClr val="tx1"/>
                </a:solidFill>
              </a:rPr>
              <a:t>	D</a:t>
            </a:r>
            <a:r>
              <a:rPr lang="en-US" sz="1200" dirty="0">
                <a:solidFill>
                  <a:schemeClr val="tx1"/>
                </a:solidFill>
              </a:rPr>
              <a:t>.     </a:t>
            </a:r>
            <a:r>
              <a:rPr lang="en-US" sz="1200" dirty="0" err="1">
                <a:solidFill>
                  <a:schemeClr val="tx1"/>
                </a:solidFill>
              </a:rPr>
              <a:t>Trypanosomiasis</a:t>
            </a:r>
            <a:endParaRPr lang="en-US" sz="1200" dirty="0">
              <a:solidFill>
                <a:schemeClr val="tx1"/>
              </a:solidFill>
            </a:endParaRPr>
          </a:p>
          <a:p>
            <a:pPr algn="l"/>
            <a:r>
              <a:rPr lang="fr-FR" sz="1200" dirty="0" smtClean="0">
                <a:solidFill>
                  <a:schemeClr val="tx1"/>
                </a:solidFill>
              </a:rPr>
              <a:t>	E</a:t>
            </a:r>
            <a:r>
              <a:rPr lang="fr-FR" sz="1200" dirty="0">
                <a:solidFill>
                  <a:schemeClr val="tx1"/>
                </a:solidFill>
              </a:rPr>
              <a:t>.     </a:t>
            </a:r>
            <a:r>
              <a:rPr lang="fr-FR" sz="1200" dirty="0" err="1">
                <a:solidFill>
                  <a:schemeClr val="tx1"/>
                </a:solidFill>
              </a:rPr>
              <a:t>Theileriosis</a:t>
            </a:r>
            <a:endParaRPr lang="en-US" sz="1200" dirty="0">
              <a:solidFill>
                <a:schemeClr val="tx1"/>
              </a:solidFill>
            </a:endParaRPr>
          </a:p>
          <a:p>
            <a:pPr algn="l"/>
            <a:r>
              <a:rPr lang="fr-FR" sz="1200" dirty="0">
                <a:solidFill>
                  <a:schemeClr val="tx1"/>
                </a:solidFill>
              </a:rPr>
              <a:t>IV.      Animal Propagation</a:t>
            </a:r>
            <a:endParaRPr lang="en-US" sz="1200" dirty="0">
              <a:solidFill>
                <a:schemeClr val="tx1"/>
              </a:solidFill>
            </a:endParaRPr>
          </a:p>
          <a:p>
            <a:pPr algn="l"/>
            <a:r>
              <a:rPr lang="fr-FR" sz="1200" dirty="0" smtClean="0">
                <a:solidFill>
                  <a:schemeClr val="tx1"/>
                </a:solidFill>
              </a:rPr>
              <a:t>	A</a:t>
            </a:r>
            <a:r>
              <a:rPr lang="fr-FR" sz="1200" dirty="0">
                <a:solidFill>
                  <a:schemeClr val="tx1"/>
                </a:solidFill>
              </a:rPr>
              <a:t>.     </a:t>
            </a:r>
            <a:r>
              <a:rPr lang="fr-FR" sz="1200" dirty="0" err="1">
                <a:solidFill>
                  <a:schemeClr val="tx1"/>
                </a:solidFill>
              </a:rPr>
              <a:t>Artificial</a:t>
            </a:r>
            <a:r>
              <a:rPr lang="fr-FR" sz="1200" dirty="0">
                <a:solidFill>
                  <a:schemeClr val="tx1"/>
                </a:solidFill>
              </a:rPr>
              <a:t> </a:t>
            </a:r>
            <a:r>
              <a:rPr lang="fr-FR" sz="1200" dirty="0" err="1">
                <a:solidFill>
                  <a:schemeClr val="tx1"/>
                </a:solidFill>
              </a:rPr>
              <a:t>Insemination</a:t>
            </a:r>
            <a:endParaRPr lang="en-US" sz="1200" dirty="0">
              <a:solidFill>
                <a:schemeClr val="tx1"/>
              </a:solidFill>
            </a:endParaRPr>
          </a:p>
          <a:p>
            <a:pPr algn="l"/>
            <a:r>
              <a:rPr lang="en-US" sz="1200" dirty="0" smtClean="0">
                <a:solidFill>
                  <a:schemeClr val="tx1"/>
                </a:solidFill>
              </a:rPr>
              <a:t>	B</a:t>
            </a:r>
            <a:r>
              <a:rPr lang="en-US" sz="1200" dirty="0">
                <a:solidFill>
                  <a:schemeClr val="tx1"/>
                </a:solidFill>
              </a:rPr>
              <a:t>.     Animal Clones</a:t>
            </a:r>
          </a:p>
          <a:p>
            <a:pPr algn="l"/>
            <a:r>
              <a:rPr lang="en-US" sz="1200" dirty="0">
                <a:solidFill>
                  <a:schemeClr val="tx1"/>
                </a:solidFill>
              </a:rPr>
              <a:t>V.        Conservation Biology</a:t>
            </a:r>
          </a:p>
          <a:p>
            <a:pPr algn="l"/>
            <a:r>
              <a:rPr lang="en-US" sz="1200" dirty="0" smtClean="0">
                <a:solidFill>
                  <a:schemeClr val="tx1"/>
                </a:solidFill>
              </a:rPr>
              <a:t>	A</a:t>
            </a:r>
            <a:r>
              <a:rPr lang="en-US" sz="1200" dirty="0">
                <a:solidFill>
                  <a:schemeClr val="tx1"/>
                </a:solidFill>
              </a:rPr>
              <a:t>.     Embryo Transfer</a:t>
            </a:r>
          </a:p>
          <a:p>
            <a:pPr algn="l"/>
            <a:r>
              <a:rPr lang="en-US" sz="1200" dirty="0" smtClean="0">
                <a:solidFill>
                  <a:schemeClr val="tx1"/>
                </a:solidFill>
              </a:rPr>
              <a:t>	B</a:t>
            </a:r>
            <a:r>
              <a:rPr lang="en-US" sz="1200" dirty="0">
                <a:solidFill>
                  <a:schemeClr val="tx1"/>
                </a:solidFill>
              </a:rPr>
              <a:t>.     Cause for Concern? Animal Clones: Promise and Controversy</a:t>
            </a:r>
          </a:p>
          <a:p>
            <a:pPr algn="l"/>
            <a:r>
              <a:rPr lang="en-US" sz="1200" dirty="0">
                <a:solidFill>
                  <a:schemeClr val="tx1"/>
                </a:solidFill>
              </a:rPr>
              <a:t>VI.      Regulation of Transgenic Animals</a:t>
            </a:r>
          </a:p>
          <a:p>
            <a:pPr algn="l"/>
            <a:r>
              <a:rPr lang="en-US" sz="1200" dirty="0">
                <a:solidFill>
                  <a:schemeClr val="tx1"/>
                </a:solidFill>
              </a:rPr>
              <a:t>VII.     Patenting Genetically Engineered Animals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7.5.jpg"/>
          <p:cNvPicPr>
            <a:picLocks noGrp="1" noChangeAspect="1"/>
          </p:cNvPicPr>
          <p:nvPr>
            <p:ph idx="1"/>
          </p:nvPr>
        </p:nvPicPr>
        <p:blipFill>
          <a:blip r:embed="rId2" cstate="print"/>
          <a:srcRect l="5399" t="4111" r="40608" b="11071"/>
          <a:stretch>
            <a:fillRect/>
          </a:stretch>
        </p:blipFill>
        <p:spPr>
          <a:xfrm>
            <a:off x="3429000" y="0"/>
            <a:ext cx="2209800" cy="5414010"/>
          </a:xfrm>
        </p:spPr>
      </p:pic>
      <p:pic>
        <p:nvPicPr>
          <p:cNvPr id="5" name="Picture 4" descr="Fig7.5.jpg"/>
          <p:cNvPicPr>
            <a:picLocks noChangeAspect="1"/>
          </p:cNvPicPr>
          <p:nvPr/>
        </p:nvPicPr>
        <p:blipFill>
          <a:blip r:embed="rId3" cstate="print"/>
          <a:srcRect l="1479" t="87778"/>
          <a:stretch>
            <a:fillRect/>
          </a:stretch>
        </p:blipFill>
        <p:spPr>
          <a:xfrm>
            <a:off x="2362200" y="5486400"/>
            <a:ext cx="4332244" cy="838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7.6.jpg"/>
          <p:cNvPicPr>
            <a:picLocks noGrp="1" noChangeAspect="1"/>
          </p:cNvPicPr>
          <p:nvPr>
            <p:ph idx="1"/>
          </p:nvPr>
        </p:nvPicPr>
        <p:blipFill>
          <a:blip r:embed="rId2" cstate="print"/>
          <a:stretch>
            <a:fillRect/>
          </a:stretch>
        </p:blipFill>
        <p:spPr>
          <a:xfrm rot="5400000">
            <a:off x="2701072" y="-543389"/>
            <a:ext cx="3272196" cy="862617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257653"/>
            <a:ext cx="9144000"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lphaUcPeriod" startAt="6"/>
              <a:tabLst/>
            </a:pPr>
            <a:r>
              <a:rPr kumimoji="0" lang="en-US" b="0" i="0" u="none" strike="noStrike" cap="none" normalizeH="0" baseline="0" dirty="0" smtClean="0">
                <a:ln>
                  <a:noFill/>
                </a:ln>
                <a:solidFill>
                  <a:schemeClr val="tx1"/>
                </a:solidFill>
                <a:effectLst/>
                <a:latin typeface="Palatino Linotype" pitchFamily="18" charset="0"/>
                <a:ea typeface="Times New Roman" pitchFamily="18" charset="0"/>
                <a:cs typeface="Times"/>
              </a:rPr>
              <a:t>Retrovirus and Gene Transfer.</a:t>
            </a:r>
          </a:p>
          <a:p>
            <a:pPr marL="342900" marR="0" lvl="0" indent="-342900" algn="l" defTabSz="914400" rtl="0" eaLnBrk="1" fontAlgn="base" latinLnBrk="0" hangingPunct="1">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1.      Can efficiently infect animal cells and integrate DNA into their genomes.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Use RNA as the genome and infect cells without killing them.</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3.      During infection, the RNA is converted to DNA by the enzyme reverse transcriptase. The DNA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integrates into the host cell’s genome, and viral genes can be expressed and lead to virus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formation.</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4.      Can infect many different cells with only one copy of DNA, but can only carry small amounts of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DNA at a given time</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(only 8 kb)</a:t>
            </a: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5.      If a virus is to be used as a vector, the virus is disabled by removing the genes needed for virus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packaging and reverse transcription.</a:t>
            </a:r>
            <a:r>
              <a:rPr kumimoji="0" lang="en-US" sz="14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315488"/>
            <a:ext cx="91440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marR="0" lvl="0" indent="-400050" algn="l" defTabSz="914400" rtl="0" eaLnBrk="1" fontAlgn="base" latinLnBrk="0" hangingPunct="1">
              <a:lnSpc>
                <a:spcPct val="100000"/>
              </a:lnSpc>
              <a:spcBef>
                <a:spcPct val="0"/>
              </a:spcBef>
              <a:spcAft>
                <a:spcPct val="0"/>
              </a:spcAft>
              <a:buClrTx/>
              <a:buSzTx/>
              <a:buFontTx/>
              <a:buAutoNum type="romanUcPeriod" startAt="3"/>
              <a:tabLst/>
            </a:pPr>
            <a:r>
              <a:rPr kumimoji="0" lang="en-US" b="0" i="0" u="none" strike="noStrike" cap="none" normalizeH="0" baseline="0" dirty="0" smtClean="0">
                <a:ln>
                  <a:noFill/>
                </a:ln>
                <a:solidFill>
                  <a:schemeClr val="tx1"/>
                </a:solidFill>
                <a:effectLst/>
                <a:latin typeface="Palatino Linotype" pitchFamily="18" charset="0"/>
                <a:ea typeface="Times New Roman" pitchFamily="18" charset="0"/>
                <a:cs typeface="Times"/>
              </a:rPr>
              <a:t>Transgenic Animals and Their Applications.</a:t>
            </a:r>
          </a:p>
          <a:p>
            <a:pPr marL="400050" marR="0" lvl="0" indent="-400050" algn="l" defTabSz="914400" rtl="0" eaLnBrk="1" fontAlgn="base" latinLnBrk="0" hangingPunct="1">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     Transgenic animals can have genes removed (knockouts) or added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knockin</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depending on</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the application of the animal. </a:t>
            </a: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B.     Mice.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1.      Used as models for human diseases by either knocking out the gene or replacing the normal 	                 gene with a mutated gene.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It is possible to use mice as living factories before doing the experiments on larger animals: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     Transgenic products such as clotting factor IX secreted in animal’s milk.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b)     The gene of interest must be linked to mammary-specific promoters.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c)      Proteins secreted in milk are easier to isolate because the protein could be linked to 		         the plasma membrane of a fat globule produced in milk.</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22860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C.     Cows.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lvl="1" eaLnBrk="0" fontAlgn="base" hangingPunct="0">
              <a:spcBef>
                <a:spcPct val="0"/>
              </a:spcBef>
              <a:spcAft>
                <a:spcPct val="0"/>
              </a:spcAf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1.      Produced by microinjection of eggs in the following steps: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     Egg collection from slaughter houses.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     Maturation of eggs in vitro.</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c)      Fertilization of eggs in vitro.</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d)     Centrifugation of eggs to clear the yolk to see the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pronuclei</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e)     DNA microinjection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into male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pronucleus</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f)      Develop embryos to blastula stage.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g)     Screen cells from blastula-stage embryos for the foreign gene (called a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transgene</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using PCR.</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h)     Implant embryos into surrogate females.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i</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Birth of calves.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Genetic engineering is also used to alter milk composition to produce human proteins, such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as insulin, erythropoietin (EPO), and monoclonal antibodies.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3.      Cows may be produced that have increased resistance to diseases, reducing the amount of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vaccinations, antibiotics, and veterinarian visits.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4.      Recombinant bovine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somatotropin</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rBST</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has been approved as an animal drug and allows 	               cows to increase milk production by up to 25%. It’s controversial even though testing has 	               shown that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rBST</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is not toxic to humans and that cows do not have increased protein levels in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their bodies.</a:t>
            </a:r>
            <a:r>
              <a:rPr kumimoji="0" lang="en-US" sz="14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269310"/>
            <a:ext cx="9144000" cy="6863223"/>
          </a:xfrm>
          <a:prstGeom prst="rect">
            <a:avLst/>
          </a:prstGeom>
          <a:noFill/>
          <a:ln w="9525">
            <a:noFill/>
            <a:miter lim="800000"/>
            <a:headEnd/>
            <a:tailEnd/>
          </a:ln>
          <a:effectLst/>
        </p:spPr>
        <p:txBody>
          <a:bodyPr vert="horz" wrap="square" lIns="685584" tIns="431664" rIns="1028376" bIns="17774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D.     Pigs, Sheep, and Goats.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1.      Being genetically engineered as bioreactors to produce proteins such as 	clotting factor VIII and IX, growth hormone, and interleukins.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Proteins can be secreted in sheep and goat milk without ill effects on the animals.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3.      Pigs with foreign genes have many problems, such as lethargy, thickened skin, 	kidney dysfunction, ulcers, inflamed joints, and arthritis.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4.      The only success with pigs has been with cloned porcine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somatotropin</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produced in 	</a:t>
            </a:r>
            <a:r>
              <a:rPr kumimoji="0" lang="en-US" sz="1400" b="0" i="1" u="none" strike="noStrike" cap="none" normalizeH="0" baseline="0" dirty="0" smtClean="0">
                <a:ln>
                  <a:noFill/>
                </a:ln>
                <a:solidFill>
                  <a:schemeClr val="tx1"/>
                </a:solidFill>
                <a:effectLst/>
                <a:latin typeface="Palatino Linotype" pitchFamily="18" charset="0"/>
                <a:ea typeface="Times New Roman" pitchFamily="18" charset="0"/>
                <a:cs typeface="Times"/>
              </a:rPr>
              <a:t>E. coli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and used to treat pigs.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5.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Xenotransplantation</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     The use of animal organs in human patients.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b)     Pigs are the animal of choice because they are easy to raise and breed, have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similar organ sizes to humans, and they can be genetically engineered </a:t>
            </a:r>
            <a:r>
              <a:rPr lang="en-US" sz="1400" dirty="0" smtClean="0">
                <a:latin typeface="Palatino Linotype" pitchFamily="18" charset="0"/>
                <a:ea typeface="Times New Roman" pitchFamily="18" charset="0"/>
                <a:cs typeface="Times"/>
              </a:rPr>
              <a:t>&amp;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cloned.</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c)      Concerns about the technology include ethical concerns, loss of litter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mates,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the use of animal organs in humans, and diseases such as porcine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endogenous retrovirus (PERV), similar to HIV, that might be transmitted to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humans.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d)     The greatest obstacle is avoiding the immune response by the human body.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Genetically engineered pigs with modified cell surface antigens, and the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production of pigs without one copy of a gene involved in immune rejection.</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e)     First application will most likely be transplanting human insulin-producing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porcine islet cells from knockout pigs (that do not produce pig insulin) to treat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diabetes. Heart and kidneys will be the first organs transplanted.</a:t>
            </a:r>
            <a:r>
              <a:rPr kumimoji="0" lang="en-US" sz="14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524000"/>
            <a:ext cx="91440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lphaUcPeriod" startAt="5"/>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Biotech Revolution: Humanizing Pig Tissues and Organs.</a:t>
            </a:r>
          </a:p>
          <a:p>
            <a:pPr marL="342900" marR="0" lvl="0" indent="-342900" algn="l" defTabSz="914400" rtl="0" eaLnBrk="1" fontAlgn="base" latinLnBrk="0" hangingPunct="1">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1.      PPL Therapeutics produced the first cloned pigs with an inactivated gene that would normally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code for the enzyme 1,3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galactosyl</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transferase</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(GT), which catalyzes the movement of the sugar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galactose</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to the surface of pig cells.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The human immune system recognizes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galactose</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on cells as foreign and attacks any cells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or tissues with the sugar, causing organ rejection.</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3.      Cloned knockouts with both GT genes are being researched, along with cloned miniature pigs 	         that do not carry PERV and are desirable for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xenotransplants</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4.      The receptors used by PERV to enter cells have been characterized, and a screening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method has been developed to identify whether PERV is in animal cells, ensuring the safety of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xenotransplants</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r>
              <a:rPr kumimoji="0" lang="en-US" sz="14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1370649"/>
            <a:ext cx="91440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F.     Birds.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1.      Poultry products such as chicken can be improved by decreasing fat content of meat and the 	         cholesterol in eggs.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Eggs can also serve as bioreactors for producing valuable proteins by having birds secrete special 	         proteins into the egg.</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3.      Retrovirus has been a candidate for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transfection</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of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blastoderm</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-stage embryos, but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concerns include the instability of the foreign gene and restrictions on DNA insert size. The 	         structure of female eggs is too difficult to penetrate for microinjection.</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4.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Liposomes</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are a possible way to transform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blastoderm</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cells (</a:t>
            </a:r>
            <a:r>
              <a:rPr kumimoji="0" lang="en-US" sz="1400" b="1" i="0" u="sng" strike="noStrike" cap="none" normalizeH="0" baseline="0" dirty="0" smtClean="0">
                <a:ln>
                  <a:noFill/>
                </a:ln>
                <a:solidFill>
                  <a:schemeClr val="tx1"/>
                </a:solidFill>
                <a:effectLst/>
                <a:latin typeface="Palatino Linotype" pitchFamily="18" charset="0"/>
                <a:ea typeface="Times New Roman" pitchFamily="18" charset="0"/>
                <a:cs typeface="Times"/>
              </a:rPr>
              <a:t>Figure 7.7</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Transformed cells are 	         inserted into host embryos below the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subgerminal</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space and produce a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chimeric</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animal, which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could be mated with another chimera if transformed germ cells are in the transgenic animal.</a:t>
            </a:r>
            <a:r>
              <a:rPr kumimoji="0" lang="en-US" sz="14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7.7.jpg"/>
          <p:cNvPicPr>
            <a:picLocks noGrp="1" noChangeAspect="1"/>
          </p:cNvPicPr>
          <p:nvPr>
            <p:ph idx="1"/>
          </p:nvPr>
        </p:nvPicPr>
        <p:blipFill>
          <a:blip r:embed="rId2" cstate="print"/>
          <a:srcRect l="7269" r="8640" b="6242"/>
          <a:stretch>
            <a:fillRect/>
          </a:stretch>
        </p:blipFill>
        <p:spPr>
          <a:xfrm>
            <a:off x="2286000" y="152400"/>
            <a:ext cx="4724400" cy="574338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658388"/>
            <a:ext cx="91440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marR="0" lvl="0" indent="-400050" algn="l" defTabSz="914400" rtl="0" eaLnBrk="1" fontAlgn="base" latinLnBrk="0" hangingPunct="1">
              <a:lnSpc>
                <a:spcPct val="100000"/>
              </a:lnSpc>
              <a:spcBef>
                <a:spcPct val="0"/>
              </a:spcBef>
              <a:spcAft>
                <a:spcPct val="0"/>
              </a:spcAft>
              <a:buClrTx/>
              <a:buSzTx/>
              <a:buFontTx/>
              <a:buAutoNum type="romanUcPeriod" startAt="4"/>
              <a:tabLst/>
            </a:pPr>
            <a:r>
              <a:rPr kumimoji="0" lang="en-US" b="0" i="0" u="none" strike="noStrike" cap="none" normalizeH="0" baseline="0" dirty="0" smtClean="0">
                <a:ln>
                  <a:noFill/>
                </a:ln>
                <a:solidFill>
                  <a:schemeClr val="tx1"/>
                </a:solidFill>
                <a:effectLst/>
                <a:latin typeface="Palatino Linotype" pitchFamily="18" charset="0"/>
                <a:ea typeface="Times New Roman" pitchFamily="18" charset="0"/>
                <a:cs typeface="Times"/>
              </a:rPr>
              <a:t>Animal Health.</a:t>
            </a:r>
          </a:p>
          <a:p>
            <a:pPr marL="400050" marR="0" lvl="0" indent="-400050" algn="l" defTabSz="914400" rtl="0" eaLnBrk="1" fontAlgn="base" latinLnBrk="0" hangingPunct="1">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   Increased disease prevention and detection is important because livestock are susceptible to 	       diseases such as dysentery, brucellosis, and Rift Valley fever.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B.    Treatments may involve the production of more specific animal vaccines by producing the 	        antigen in bacteria before packing as a vaccine. Traditional vaccines, which have many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drawbacks, including being specific to only a certain part of the world and requiring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refrigeration, may no longer be needed.</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C.     New diagnostic tests for diseases in companion animals, livestock, and poultry are being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developed to diagnose animal diseases and assess the health state of animals. For example, an 	         assay has been developed to determine early kidney disease in dogs.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D.     Detections kits are available for parasites such as trypanosome and tick-borne protozoan 	         infections. The tests are highly sensitive and can detect specific strains of the parasite.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E.     PCR or Southern blotting can also be used to detect parasitic DNA.</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304800"/>
            <a:ext cx="8839200"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marR="0" lvl="0" indent="-400050" algn="l" defTabSz="914400" rtl="0" eaLnBrk="1" fontAlgn="base" latinLnBrk="0" hangingPunct="1">
              <a:lnSpc>
                <a:spcPct val="100000"/>
              </a:lnSpc>
              <a:spcBef>
                <a:spcPct val="0"/>
              </a:spcBef>
              <a:spcAft>
                <a:spcPct val="0"/>
              </a:spcAft>
              <a:buClrTx/>
              <a:buSzTx/>
              <a:buFontTx/>
              <a:buAutoNum type="romanUcPeriod"/>
              <a:tabLst/>
            </a:pPr>
            <a:r>
              <a:rPr kumimoji="0" lang="en-US" b="0" i="0" u="none" strike="noStrike" cap="none" normalizeH="0" baseline="0" dirty="0" smtClean="0">
                <a:ln>
                  <a:noFill/>
                </a:ln>
                <a:solidFill>
                  <a:schemeClr val="tx1"/>
                </a:solidFill>
                <a:effectLst/>
                <a:latin typeface="Palatino Linotype" pitchFamily="18" charset="0"/>
                <a:ea typeface="Times New Roman" pitchFamily="18" charset="0"/>
                <a:cs typeface="Times"/>
              </a:rPr>
              <a:t>Why Perform Animal Biotechnology?</a:t>
            </a:r>
          </a:p>
          <a:p>
            <a:pPr marL="400050" marR="0" lvl="0" indent="-400050" algn="l" defTabSz="914400" rtl="0" eaLnBrk="1" fontAlgn="base" latinLnBrk="0" hangingPunct="1">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Can engineer animals (called “transgenic animals”) for many purposes, such as human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disease models and introducing new traits into agriculturally important animals like cows 	       and fish.</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B.   Genetic methods such as marker-assisted selection (MAS) technology help identify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chromosomal locations associated with physical traits, such as influencing growth.</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C.   Genes can be transferred across species, families, and even kingdoms as a result of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recombinant DNA technology.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D.   Main goals of animal biotechnology are livestock that are more nutritious and more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economically produced animals, increasing growth and development, and antibody and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vaccine production.</a:t>
            </a:r>
            <a:r>
              <a:rPr kumimoji="0" lang="en-US" sz="1400" b="0" i="0" u="none" strike="noStrike" cap="none" normalizeH="0" baseline="0" dirty="0" smtClean="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	</a:t>
            </a:r>
            <a:r>
              <a:rPr kumimoji="0" lang="en-US" sz="1400" i="0" u="none" strike="noStrike" cap="none" normalizeH="0" baseline="0" dirty="0" smtClean="0">
                <a:ln>
                  <a:noFill/>
                </a:ln>
                <a:solidFill>
                  <a:schemeClr val="tx1"/>
                </a:solidFill>
                <a:effectLst/>
                <a:latin typeface="Palatino Linotype" pitchFamily="18" charset="0"/>
              </a:rPr>
              <a:t>E.   Geneticall</a:t>
            </a:r>
            <a:r>
              <a:rPr lang="en-US" sz="1400" dirty="0" smtClean="0">
                <a:latin typeface="Palatino Linotype" pitchFamily="18" charset="0"/>
              </a:rPr>
              <a:t>y-engineered livestock produce important products in milk for treating a variety of 	       human diseases and health needs. Examples: </a:t>
            </a:r>
          </a:p>
          <a:p>
            <a:pPr marL="0" marR="0" lvl="0" indent="0" algn="l" defTabSz="914400" rtl="0" eaLnBrk="0" fontAlgn="base" latinLnBrk="0" hangingPunct="0">
              <a:lnSpc>
                <a:spcPct val="100000"/>
              </a:lnSpc>
              <a:spcBef>
                <a:spcPct val="0"/>
              </a:spcBef>
              <a:spcAft>
                <a:spcPct val="0"/>
              </a:spcAft>
              <a:buClrTx/>
              <a:buSzTx/>
              <a:tabLst/>
            </a:pPr>
            <a:r>
              <a:rPr lang="en-US" sz="1400" dirty="0" smtClean="0">
                <a:latin typeface="Palatino Linotype" pitchFamily="18" charset="0"/>
              </a:rPr>
              <a:t>		- Human hemoglobin, which is used instead of </a:t>
            </a:r>
            <a:r>
              <a:rPr lang="en-US" sz="1400" dirty="0" err="1" smtClean="0">
                <a:latin typeface="Palatino Linotype" pitchFamily="18" charset="0"/>
              </a:rPr>
              <a:t>rbc</a:t>
            </a:r>
            <a:r>
              <a:rPr lang="en-US" sz="1400" dirty="0" smtClean="0">
                <a:latin typeface="Palatino Linotype" pitchFamily="18" charset="0"/>
              </a:rPr>
              <a:t> for blood transfusions.  No blood 		typing is necessary.</a:t>
            </a:r>
          </a:p>
          <a:p>
            <a:pPr marL="0" marR="0" lvl="0" indent="0" algn="l" defTabSz="914400" rtl="0" eaLnBrk="0" fontAlgn="base" latinLnBrk="0" hangingPunct="0">
              <a:lnSpc>
                <a:spcPct val="100000"/>
              </a:lnSpc>
              <a:spcBef>
                <a:spcPct val="0"/>
              </a:spcBef>
              <a:spcAft>
                <a:spcPct val="0"/>
              </a:spcAft>
              <a:buClrTx/>
              <a:buSzTx/>
              <a:tabLst/>
            </a:pPr>
            <a:r>
              <a:rPr lang="en-US" sz="1400" dirty="0">
                <a:latin typeface="Palatino Linotype" pitchFamily="18" charset="0"/>
              </a:rPr>
              <a:t>	</a:t>
            </a:r>
            <a:r>
              <a:rPr lang="en-US" sz="1400" dirty="0" smtClean="0">
                <a:latin typeface="Palatino Linotype" pitchFamily="18" charset="0"/>
              </a:rPr>
              <a:t>	- Human protein C, which helps prevent blood clotting (natural blood thinner).</a:t>
            </a:r>
          </a:p>
          <a:p>
            <a:pPr marL="0" marR="0" lvl="0" indent="0" algn="l" defTabSz="914400" rtl="0" eaLnBrk="0" fontAlgn="base" latinLnBrk="0" hangingPunct="0">
              <a:lnSpc>
                <a:spcPct val="100000"/>
              </a:lnSpc>
              <a:spcBef>
                <a:spcPct val="0"/>
              </a:spcBef>
              <a:spcAft>
                <a:spcPct val="0"/>
              </a:spcAft>
              <a:buClrTx/>
              <a:buSzTx/>
              <a:tabLst/>
            </a:pPr>
            <a:r>
              <a:rPr lang="en-US" sz="1400" dirty="0">
                <a:latin typeface="Palatino Linotype" pitchFamily="18" charset="0"/>
              </a:rPr>
              <a:t>	</a:t>
            </a:r>
            <a:r>
              <a:rPr lang="en-US" sz="1400" dirty="0" smtClean="0">
                <a:latin typeface="Palatino Linotype" pitchFamily="18" charset="0"/>
              </a:rPr>
              <a:t>	- Human tissue </a:t>
            </a:r>
            <a:r>
              <a:rPr lang="en-US" sz="1400" dirty="0" err="1" smtClean="0">
                <a:latin typeface="Palatino Linotype" pitchFamily="18" charset="0"/>
              </a:rPr>
              <a:t>plasminogen</a:t>
            </a:r>
            <a:r>
              <a:rPr lang="en-US" sz="1400" dirty="0" smtClean="0">
                <a:latin typeface="Palatino Linotype" pitchFamily="18" charset="0"/>
              </a:rPr>
              <a:t> activator, which is used to treat patients after a heart 		attack.</a:t>
            </a:r>
          </a:p>
          <a:p>
            <a:pPr marL="0" marR="0" lvl="0" indent="0" algn="l" defTabSz="914400" rtl="0" eaLnBrk="0" fontAlgn="base" latinLnBrk="0" hangingPunct="0">
              <a:lnSpc>
                <a:spcPct val="100000"/>
              </a:lnSpc>
              <a:spcBef>
                <a:spcPct val="0"/>
              </a:spcBef>
              <a:spcAft>
                <a:spcPct val="0"/>
              </a:spcAft>
              <a:buClrTx/>
              <a:buSzTx/>
              <a:tabLst/>
            </a:pPr>
            <a:r>
              <a:rPr lang="en-US" sz="1400" dirty="0">
                <a:latin typeface="Palatino Linotype" pitchFamily="18" charset="0"/>
              </a:rPr>
              <a:t>		</a:t>
            </a:r>
            <a:r>
              <a:rPr lang="en-US" sz="1400" dirty="0" smtClean="0">
                <a:latin typeface="Palatino Linotype" pitchFamily="18" charset="0"/>
              </a:rPr>
              <a:t>- Human </a:t>
            </a:r>
            <a:r>
              <a:rPr lang="el-GR" sz="1400" dirty="0" smtClean="0">
                <a:latin typeface="Palatino Linotype" pitchFamily="18" charset="0"/>
              </a:rPr>
              <a:t>α</a:t>
            </a:r>
            <a:r>
              <a:rPr lang="en-US" sz="1400" dirty="0" smtClean="0">
                <a:latin typeface="Palatino Linotype" pitchFamily="18" charset="0"/>
              </a:rPr>
              <a:t>1-antitrypisn (ha1AT), which may be used in treating 20,000 Americans 		who have ha1AT deficiency (which predisposes them to a life-threatening type of 		emphysema). </a:t>
            </a:r>
          </a:p>
          <a:p>
            <a:pPr marL="0" marR="0" lvl="0" indent="0" algn="l" defTabSz="914400" rtl="0" eaLnBrk="0" fontAlgn="base" latinLnBrk="0" hangingPunct="0">
              <a:lnSpc>
                <a:spcPct val="100000"/>
              </a:lnSpc>
              <a:spcBef>
                <a:spcPct val="0"/>
              </a:spcBef>
              <a:spcAft>
                <a:spcPct val="0"/>
              </a:spcAft>
              <a:buClrTx/>
              <a:buSzTx/>
              <a:tabLst/>
            </a:pPr>
            <a:r>
              <a:rPr lang="en-US" sz="1400" dirty="0" smtClean="0">
                <a:latin typeface="Palatino Linotype" pitchFamily="18" charset="0"/>
              </a:rPr>
              <a:t> </a:t>
            </a:r>
            <a:endParaRPr kumimoji="0" lang="en-US" sz="1400" i="0" u="none" strike="noStrike" cap="none" normalizeH="0" baseline="0" dirty="0" smtClean="0">
              <a:ln>
                <a:noFill/>
              </a:ln>
              <a:solidFill>
                <a:schemeClr val="tx1"/>
              </a:solidFill>
              <a:effectLst/>
              <a:latin typeface="Palatino Linotyp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1003639"/>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F.     Foot-and-Mouth Disease.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1.      Affects mainly cloven-hoofed animals such as cattle and horses.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Extremely contagious, taking only ten virus particles to infect a cow. Usually the animal and its 	         products are destroyed to prevent spreading the virus.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3.      Inactivated vaccine is the most common treatment, but it needs refrigeration, does not provide 	         long-term protection, and may not be strain-specific.</a:t>
            </a:r>
            <a:r>
              <a:rPr kumimoji="0" lang="en-US" sz="14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953751"/>
            <a:ext cx="91440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G.     Mad Cow Disease.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1.      Bovine spongiform encephalopathy (BSE) is a degenerative neurological disorder usually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found in older dairy cattle.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2.      Humans can be infected with a new variant called Creutzfeldt-Jakob disease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charset="0"/>
              </a:rPr>
              <a:t>nvCJD</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which 	         causes nervous system tissue to look sponge-like.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3.      Believed to be caused by a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charset="0"/>
              </a:rPr>
              <a:t>prion</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which is a poorly understood agent that may be an infectious 	         protein.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4.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charset="0"/>
              </a:rPr>
              <a:t>Prions</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are very resistant to sterilization and do not evoke a detectable immune response or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inflammatory reaction in hosts, and no treatments are available.</a:t>
            </a:r>
            <a:r>
              <a:rPr kumimoji="0" lang="en-US" sz="14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629216"/>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lphaUcPeriod" startAt="8"/>
              <a:tabLst/>
            </a:pP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charset="0"/>
              </a:rPr>
              <a:t>Coccidiosis</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a:t>
            </a:r>
          </a:p>
          <a:p>
            <a:pPr marL="342900" marR="0" lvl="0" indent="-342900" algn="l" defTabSz="914400" rtl="0" eaLnBrk="1" fontAlgn="base" latinLnBrk="0" hangingPunct="1">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1.      Caused by parasitic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charset="0"/>
              </a:rPr>
              <a:t>protozoans</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in the genus </a:t>
            </a:r>
            <a:r>
              <a:rPr kumimoji="0" lang="en-US" sz="1400" b="0" i="1" u="none" strike="noStrike" cap="none" normalizeH="0" baseline="0" dirty="0" err="1" smtClean="0">
                <a:ln>
                  <a:noFill/>
                </a:ln>
                <a:solidFill>
                  <a:schemeClr val="tx1"/>
                </a:solidFill>
                <a:effectLst/>
                <a:latin typeface="Palatino Linotype" pitchFamily="18" charset="0"/>
                <a:ea typeface="Times New Roman" pitchFamily="18" charset="0"/>
                <a:cs typeface="Times" charset="0"/>
              </a:rPr>
              <a:t>Eimeria</a:t>
            </a:r>
            <a:r>
              <a:rPr kumimoji="0" lang="en-US" sz="1400" b="0" i="1" u="none" strike="noStrike" cap="none" normalizeH="0" baseline="0" dirty="0" smtClean="0">
                <a:ln>
                  <a:noFill/>
                </a:ln>
                <a:solidFill>
                  <a:schemeClr val="tx1"/>
                </a:solidFill>
                <a:effectLst/>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that invade the epithelial cells of the 	         digestive tract and associated glands in cattle, sheep, and poultry.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2.      Crowding of animals may cause aid in spreading the disease.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3.      Many feeds usually contain an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charset="0"/>
              </a:rPr>
              <a:t>anticoccidial</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drug to prevent the disease.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4.      Vaccines containing a protein antigen from the protozoan’s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charset="0"/>
              </a:rPr>
              <a:t>oocyst</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are in clinical trials.</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1187679"/>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I.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charset="0"/>
              </a:rPr>
              <a:t>Trypanosomiasis</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1.      One of the most studied parasites; causes African sleeping sickness. It infects cattle as well as 	         humans. Parasite is transmitted</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charset="0"/>
              </a:rPr>
              <a:t> by the tsetse fly.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2.      Difficult to treat because the parasite changes its surface antigen during infection and escapes 	         detection by the immune system.</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3.      Research has focused on three areas: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a)     Preventing vaccines from trypanosome components involved in the pathological process.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b)     Isolating trypanosome resistance genes from West African cattle so resistant cows may be 	                 produced.</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charset="0"/>
              </a:rPr>
              <a:t>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c)      Host genes that inhibit parasite division may be identified.</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1371600"/>
            <a:ext cx="9144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J.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Theileriosis</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1.      East Coast fever, a deadly cattle disease transferred by ticks in Africa.</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Ticks bite cattle and the parasite infects lymphocytes, which become leukemic and cause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lympholysis</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killing the cattle.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3.      Current treatment involves spraying or soaking cattle in chemical insecticides. However, insect 	         resistance develops.  Another method involves a crude preparation of live,</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infected ticks with 	         antibiotic has been used to stimulate cattle immune response.  However, immunity is not always 	         obtained and the antibiotic may not inhibit development of the parasite.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4.      Recombinant DNA technology offers hope of treatment, making monoclonal antibodies, and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producing antigens produced by the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sporoizite</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stage of the parasite.</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940594"/>
            <a:ext cx="914400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Palatino Linotype" pitchFamily="18" charset="0"/>
                <a:ea typeface="Times New Roman" pitchFamily="18" charset="0"/>
                <a:cs typeface="Times"/>
              </a:rPr>
              <a:t>V.        Animal Propagation.</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000" dirty="0" smtClean="0">
                <a:latin typeface="Palatino Linotype" pitchFamily="18" charset="0"/>
                <a:ea typeface="Times New Roman" pitchFamily="18" charset="0"/>
                <a:cs typeface="Times"/>
              </a:rPr>
              <a:t>                   </a:t>
            </a:r>
            <a:r>
              <a:rPr kumimoji="0" lang="fr-FR"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     </a:t>
            </a:r>
            <a:r>
              <a:rPr kumimoji="0" lang="fr-FR"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Artificial</a:t>
            </a:r>
            <a:r>
              <a:rPr kumimoji="0" lang="fr-FR"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fr-FR"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Insemination</a:t>
            </a:r>
            <a:r>
              <a:rPr kumimoji="0" lang="fr-FR"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1.      Allows genetically desirable animals to be bred more efficiently, allowing diluted sperm</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from one bull to inseminate between 500 and 1000 female cows.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Used in beef and dairy industries to increase frequency of desirable traits.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3.      Has also increased genetic diversity of endangered animals in the zoo by artificially inseminating 	         a female in one zoo with the sperm of a genetically unrelated from another zoo.</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246144"/>
            <a:ext cx="9144000" cy="4770343"/>
          </a:xfrm>
          <a:prstGeom prst="rect">
            <a:avLst/>
          </a:prstGeom>
          <a:noFill/>
          <a:ln w="9525">
            <a:noFill/>
            <a:miter lim="800000"/>
            <a:headEnd/>
            <a:tailEnd/>
          </a:ln>
          <a:effectLst/>
        </p:spPr>
        <p:txBody>
          <a:bodyPr vert="horz" wrap="square" lIns="685584" tIns="431664" rIns="1002984" bIns="177744"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lphaUcPeriod" startAt="2"/>
              <a:tabLst/>
            </a:pP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Animal Clones.</a:t>
            </a:r>
          </a:p>
          <a:p>
            <a:pPr marL="342900" marR="0" lvl="0" indent="-342900" algn="l" defTabSz="914400" rtl="0" eaLnBrk="1" fontAlgn="base" latinLnBrk="0" hangingPunct="1">
              <a:lnSpc>
                <a:spcPct val="100000"/>
              </a:lnSpc>
              <a:spcBef>
                <a:spcPct val="0"/>
              </a:spcBef>
              <a:spcAft>
                <a:spcPct val="0"/>
              </a:spcAft>
              <a:buClrTx/>
              <a:buSzTx/>
              <a:tabLst/>
            </a:pP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1.      Cloning livestock has been common for over twenty years.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2.      Cells can be separated after fertilization (eight- or sixteen-cell stage), and embryos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are allowed to develop into twins (</a:t>
            </a:r>
            <a:r>
              <a:rPr kumimoji="0" lang="en-US" sz="1400" b="1" i="0" u="sng" strike="noStrike" cap="none" normalizeH="0" baseline="0" dirty="0" smtClean="0">
                <a:ln>
                  <a:noFill/>
                </a:ln>
                <a:solidFill>
                  <a:schemeClr val="tx1"/>
                </a:solidFill>
                <a:effectLst/>
                <a:latin typeface="Palatino Linotype" pitchFamily="18" charset="0"/>
                <a:ea typeface="Times New Roman" pitchFamily="18" charset="0"/>
                <a:cs typeface="Times" charset="0"/>
              </a:rPr>
              <a:t>Figure 7.8</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This was attempted with humans 	but produced developmentally defective embryos, and the eggs were not 	implanted.</a:t>
            </a: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Palatino Linotype" pitchFamily="18" charset="0"/>
              <a:cs typeface="Times" charset="0"/>
            </a:endParaRPr>
          </a:p>
          <a:p>
            <a:pPr marL="228600" marR="0" lvl="0" indent="-228600" algn="l"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3.       Nuclear transfer methods increase the number of offspring from a female animal to 	possibly hundreds or thousands (</a:t>
            </a:r>
            <a:r>
              <a:rPr kumimoji="0" lang="en-US" sz="1400" b="1" i="0" u="sng" strike="noStrike" cap="none" normalizeH="0" baseline="0" dirty="0" smtClean="0">
                <a:ln>
                  <a:noFill/>
                </a:ln>
                <a:solidFill>
                  <a:schemeClr val="tx1"/>
                </a:solidFill>
                <a:effectLst/>
                <a:latin typeface="Palatino Linotype" pitchFamily="18" charset="0"/>
                <a:ea typeface="Times New Roman" pitchFamily="18" charset="0"/>
                <a:cs typeface="Times" charset="0"/>
              </a:rPr>
              <a:t>Figure 7.9</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a:t>
            </a:r>
            <a:endParaRPr lang="en-US" sz="1400" dirty="0" smtClean="0">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228600" marR="0" lvl="0" indent="-228600" algn="l" defTabSz="914400" rtl="0" eaLnBrk="0" fontAlgn="base" latinLnBrk="0" hangingPunct="0">
              <a:lnSpc>
                <a:spcPct val="100000"/>
              </a:lnSpc>
              <a:spcBef>
                <a:spcPct val="0"/>
              </a:spcBef>
              <a:spcAft>
                <a:spcPct val="0"/>
              </a:spcAft>
              <a:buClrTx/>
              <a:buSzTx/>
              <a:tabLst/>
            </a:pPr>
            <a:r>
              <a:rPr lang="en-US" sz="1400" dirty="0" smtClean="0">
                <a:latin typeface="Palatino Linotype" pitchFamily="18" charset="0"/>
                <a:ea typeface="Times New Roman" pitchFamily="18" charset="0"/>
                <a:cs typeface="Times" charset="0"/>
              </a:rPr>
              <a:t>	</a:t>
            </a: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a)     First successful animal cloning was of a sheep in 1986, but studies date back to 	the 1950s, where nuclei from cells in different stages of development were 	transferred to enucleated eggs to study the development of the leopard frog 	(</a:t>
            </a:r>
            <a:r>
              <a:rPr kumimoji="0" lang="en-US" sz="1400" b="1"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Figure 7.10</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b)     Commercialization allows for desirable traits to be propagated and 	maintained in livestock, with applications in agriculture and medicine.</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7.8.jpg"/>
          <p:cNvPicPr>
            <a:picLocks noGrp="1" noChangeAspect="1"/>
          </p:cNvPicPr>
          <p:nvPr>
            <p:ph idx="1"/>
          </p:nvPr>
        </p:nvPicPr>
        <p:blipFill>
          <a:blip r:embed="rId2" cstate="print"/>
          <a:stretch>
            <a:fillRect/>
          </a:stretch>
        </p:blipFill>
        <p:spPr>
          <a:xfrm>
            <a:off x="533400" y="914400"/>
            <a:ext cx="8342760" cy="4082991"/>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7.9.jpg"/>
          <p:cNvPicPr>
            <a:picLocks noGrp="1" noChangeAspect="1"/>
          </p:cNvPicPr>
          <p:nvPr>
            <p:ph idx="1"/>
          </p:nvPr>
        </p:nvPicPr>
        <p:blipFill>
          <a:blip r:embed="rId2" cstate="print"/>
          <a:stretch>
            <a:fillRect/>
          </a:stretch>
        </p:blipFill>
        <p:spPr>
          <a:xfrm>
            <a:off x="1524000" y="0"/>
            <a:ext cx="6514054" cy="582136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7.10.jpg"/>
          <p:cNvPicPr>
            <a:picLocks noGrp="1" noChangeAspect="1"/>
          </p:cNvPicPr>
          <p:nvPr>
            <p:ph idx="1"/>
          </p:nvPr>
        </p:nvPicPr>
        <p:blipFill>
          <a:blip r:embed="rId2" cstate="print"/>
          <a:stretch>
            <a:fillRect/>
          </a:stretch>
        </p:blipFill>
        <p:spPr>
          <a:xfrm>
            <a:off x="609600" y="685800"/>
            <a:ext cx="8003296" cy="5219541"/>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7.1.jpg"/>
          <p:cNvPicPr>
            <a:picLocks noGrp="1" noChangeAspect="1"/>
          </p:cNvPicPr>
          <p:nvPr>
            <p:ph idx="1"/>
          </p:nvPr>
        </p:nvPicPr>
        <p:blipFill>
          <a:blip r:embed="rId2" cstate="print"/>
          <a:stretch>
            <a:fillRect/>
          </a:stretch>
        </p:blipFill>
        <p:spPr>
          <a:xfrm>
            <a:off x="2057400" y="38830"/>
            <a:ext cx="4009391" cy="6011133"/>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28600" y="457200"/>
            <a:ext cx="9144000"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startAt="4"/>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Cloning of Dolly (</a:t>
            </a:r>
            <a:r>
              <a:rPr kumimoji="0" lang="en-US" sz="1400" b="1" i="0" u="sng" strike="noStrike" cap="none" normalizeH="0" baseline="0" dirty="0" smtClean="0">
                <a:ln>
                  <a:noFill/>
                </a:ln>
                <a:solidFill>
                  <a:schemeClr val="tx1"/>
                </a:solidFill>
                <a:effectLst/>
                <a:latin typeface="Palatino Linotype" pitchFamily="18" charset="0"/>
                <a:ea typeface="Times New Roman" pitchFamily="18" charset="0"/>
                <a:cs typeface="Times"/>
              </a:rPr>
              <a:t>Figure 7.11</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p>
          <a:p>
            <a:pPr marL="342900" marR="0" lvl="0" indent="-342900" algn="l" defTabSz="914400" rtl="0" eaLnBrk="1" fontAlgn="base" latinLnBrk="0" hangingPunct="1">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     Accomplished in 1996 at the Roslyn Institute in Scotland, and was the first time an animal was 	        cloned.</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     The method used was as follows: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(1)    Egg cell at metaphase II has nucleus removed.</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A sheep mammary cell was deprived of nutrients in culture to enter a stationary 		        phase of the cell cycle called “G0.”</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(3)    The two cells were fused by electrical shock (called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electrofusion</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(4)    Cells that developed in culture into an embryo were implanted into a surrogate 		        mother sheep prepared hormonally for implantation.</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(5)    The embryo developed to term, and DNA typing confirmed that Dolly was a clone.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c)      Dolly died in 2003 of lung cancer commonly found in older sheep; DNA analysis showed that the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ends of the chromosomes called the telomeres were shorter than normal.</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d)     Controversy remains; it is not clear if Dolly was cloned from a mammary cell or from</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stem cell present in the udder of the donor sheep. Also, it took 277 attempts to clone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Dolly, which is very inefficient.</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7.11.jpg"/>
          <p:cNvPicPr>
            <a:picLocks noGrp="1" noChangeAspect="1"/>
          </p:cNvPicPr>
          <p:nvPr>
            <p:ph idx="1"/>
          </p:nvPr>
        </p:nvPicPr>
        <p:blipFill>
          <a:blip r:embed="rId2" cstate="print"/>
          <a:stretch>
            <a:fillRect/>
          </a:stretch>
        </p:blipFill>
        <p:spPr>
          <a:xfrm>
            <a:off x="2590800" y="12278"/>
            <a:ext cx="3145451" cy="6113886"/>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7.12.jpg"/>
          <p:cNvPicPr>
            <a:picLocks noGrp="1" noChangeAspect="1"/>
          </p:cNvPicPr>
          <p:nvPr>
            <p:ph idx="1"/>
          </p:nvPr>
        </p:nvPicPr>
        <p:blipFill>
          <a:blip r:embed="rId2" cstate="print"/>
          <a:stretch>
            <a:fillRect/>
          </a:stretch>
        </p:blipFill>
        <p:spPr>
          <a:xfrm>
            <a:off x="2438400" y="1066800"/>
            <a:ext cx="5436405" cy="457260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877551"/>
            <a:ext cx="91440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5.      Led to excitement because cloning can lead to several developments: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     Scientists could now study the effects of the environment on genetically identical animals.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     The genetics of diseases could be studied in more detail.</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c)      The genetics of development could be more thoroughly studied.</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d)     Genetically engineered cloned animals could produce large quantities of a therapeutic</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human protein in their milk.</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6.      Mice were first cloned in 1998 (</a:t>
            </a:r>
            <a:r>
              <a:rPr kumimoji="0" lang="en-US" sz="1400" b="1" i="0" u="sng" strike="noStrike" cap="none" normalizeH="0" baseline="0" dirty="0" smtClean="0">
                <a:ln>
                  <a:noFill/>
                </a:ln>
                <a:solidFill>
                  <a:schemeClr val="tx1"/>
                </a:solidFill>
                <a:effectLst/>
                <a:latin typeface="Palatino Linotype" pitchFamily="18" charset="0"/>
                <a:ea typeface="Times New Roman" pitchFamily="18" charset="0"/>
                <a:cs typeface="Times"/>
              </a:rPr>
              <a:t>Figure 7.12</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using injection of nuclei into enucleated eggs, and scientists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have cloned other animals such as goats, rabbits, and cats.</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7.13.jpg"/>
          <p:cNvPicPr>
            <a:picLocks noGrp="1" noChangeAspect="1"/>
          </p:cNvPicPr>
          <p:nvPr>
            <p:ph idx="1"/>
          </p:nvPr>
        </p:nvPicPr>
        <p:blipFill>
          <a:blip r:embed="rId2" cstate="print"/>
          <a:stretch>
            <a:fillRect/>
          </a:stretch>
        </p:blipFill>
        <p:spPr>
          <a:xfrm>
            <a:off x="2514600" y="9640"/>
            <a:ext cx="3265602" cy="6116524"/>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1066800"/>
            <a:ext cx="9144000"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marR="0" lvl="0" indent="-400050" algn="l" defTabSz="914400" rtl="0" eaLnBrk="1" fontAlgn="base" latinLnBrk="0" hangingPunct="1">
              <a:lnSpc>
                <a:spcPct val="100000"/>
              </a:lnSpc>
              <a:spcBef>
                <a:spcPct val="0"/>
              </a:spcBef>
              <a:spcAft>
                <a:spcPct val="0"/>
              </a:spcAft>
              <a:buClrTx/>
              <a:buSzTx/>
              <a:buFontTx/>
              <a:buAutoNum type="romanUcPeriod" startAt="6"/>
              <a:tabLst/>
            </a:pPr>
            <a:r>
              <a:rPr kumimoji="0" lang="en-US"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Conservation Biology.</a:t>
            </a:r>
          </a:p>
          <a:p>
            <a:pPr marL="400050" marR="0" lvl="0" indent="-400050" algn="l" defTabSz="914400" rtl="0" eaLnBrk="1" fontAlgn="base" latinLnBrk="0" hangingPunct="1">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A.     Increase in human population and environmental problems reduce the populations 	         of wildlife, with the most severe effect of species extinction.</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B.     </a:t>
            </a:r>
            <a:r>
              <a:rPr kumimoji="0" lang="en-US" sz="1600" b="0" i="1" u="none" strike="noStrike" cap="none" normalizeH="0" baseline="0" dirty="0" smtClean="0">
                <a:ln>
                  <a:noFill/>
                </a:ln>
                <a:solidFill>
                  <a:schemeClr val="tx1"/>
                </a:solidFill>
                <a:effectLst/>
                <a:latin typeface="Palatino Linotype" pitchFamily="18" charset="0"/>
                <a:ea typeface="Times New Roman" pitchFamily="18" charset="0"/>
                <a:cs typeface="Times" charset="0"/>
              </a:rPr>
              <a:t>In vitro</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fertilization and controlled breeding have helped preserve species and 	        genetic diversity of existing organisms, as well as have captive breeding programs.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C.     Cryopreservation of gametes may in the future allow for the creation of animal 	        </a:t>
            </a:r>
            <a:r>
              <a:rPr kumimoji="0" lang="en-US" sz="1600" b="0" i="0" u="none" strike="noStrike" cap="none" normalizeH="0" baseline="0" dirty="0" err="1" smtClean="0">
                <a:ln>
                  <a:noFill/>
                </a:ln>
                <a:solidFill>
                  <a:schemeClr val="tx1"/>
                </a:solidFill>
                <a:effectLst/>
                <a:latin typeface="Palatino Linotype" pitchFamily="18" charset="0"/>
                <a:ea typeface="Times New Roman" pitchFamily="18" charset="0"/>
                <a:cs typeface="Times" charset="0"/>
              </a:rPr>
              <a:t>germplasm</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banks, and could also be used to replenish animal populations.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D.     DNA fingerprinting is also useful to identify individuals and is being used in 	         captive breeding programs.</a:t>
            </a:r>
            <a:endParaRPr kumimoji="0" lang="en-US" sz="16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1066800"/>
            <a:ext cx="9144000" cy="4554899"/>
          </a:xfrm>
          <a:prstGeom prst="rect">
            <a:avLst/>
          </a:prstGeom>
          <a:noFill/>
          <a:ln w="9525">
            <a:noFill/>
            <a:miter lim="800000"/>
            <a:headEnd/>
            <a:tailEnd/>
          </a:ln>
          <a:effectLst/>
        </p:spPr>
        <p:txBody>
          <a:bodyPr vert="horz" wrap="square" lIns="990288" tIns="431664" rIns="685584" bIns="177744"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lphaUcPeriod" startAt="5"/>
              <a:tabLst/>
            </a:pP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a:rPr>
              <a:t>Embryo Transfer.</a:t>
            </a:r>
          </a:p>
          <a:p>
            <a:pPr marL="342900" marR="0" lvl="0" indent="-342900" algn="l" defTabSz="914400" rtl="0" eaLnBrk="1" fontAlgn="base" latinLnBrk="0" hangingPunct="1">
              <a:lnSpc>
                <a:spcPct val="100000"/>
              </a:lnSpc>
              <a:spcBef>
                <a:spcPct val="0"/>
              </a:spcBef>
              <a:spcAft>
                <a:spcPct val="0"/>
              </a:spcAft>
              <a:buClrTx/>
              <a:buSzTx/>
              <a:tabLst/>
            </a:pP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Palatino Linotype" pitchFamily="18" charset="0"/>
                <a:ea typeface="Times New Roman" pitchFamily="18" charset="0"/>
                <a:cs typeface="Times"/>
              </a:rPr>
              <a:t> </a:t>
            </a:r>
            <a:r>
              <a:rPr lang="en-US" sz="1600" dirty="0" smtClean="0">
                <a:latin typeface="Palatino Linotype" pitchFamily="18" charset="0"/>
                <a:ea typeface="Times New Roman" pitchFamily="18" charset="0"/>
                <a:cs typeface="Times"/>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a:rPr>
              <a:t>1.      Females that have released more than the normal amount of eggs are </a:t>
            </a:r>
            <a:r>
              <a:rPr kumimoji="0" lang="en-US" sz="16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a:rPr>
              <a:t>fertilized and the</a:t>
            </a:r>
            <a:r>
              <a:rPr lang="en-US" sz="1600" dirty="0" smtClean="0">
                <a:latin typeface="Arial" pitchFamily="34"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a:rPr>
              <a:t>eggs retrieved and stored in liquid nitrogen. The eggs 	can then be implanted.</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Palatino Linotype" pitchFamily="18" charset="0"/>
                <a:ea typeface="Times New Roman" pitchFamily="18" charset="0"/>
                <a:cs typeface="Times"/>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a:rPr>
              <a:t>2.      Eliminates the use of natural reproductive methods, and increases the 	individual’s annual production of offspring.</a:t>
            </a:r>
            <a:endParaRPr kumimoji="0" lang="en-US" sz="1600" b="0" i="0" u="none" strike="noStrike" cap="none" normalizeH="0" baseline="0" dirty="0" smtClean="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startAt="3"/>
              <a:tabLst/>
            </a:pPr>
            <a:endPar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228600" marR="0" lvl="0" indent="-228600" algn="l" defTabSz="914400" rtl="0" eaLnBrk="0" fontAlgn="base" latinLnBrk="0" hangingPunct="0">
              <a:lnSpc>
                <a:spcPct val="100000"/>
              </a:lnSpc>
              <a:spcBef>
                <a:spcPct val="0"/>
              </a:spcBef>
              <a:spcAft>
                <a:spcPct val="0"/>
              </a:spcAft>
              <a:buClrTx/>
              <a:buSzTx/>
              <a:tabLst/>
            </a:pPr>
            <a:r>
              <a:rPr lang="en-US" sz="1600" dirty="0" smtClean="0">
                <a:latin typeface="Palatino Linotype" pitchFamily="18" charset="0"/>
                <a:ea typeface="Times New Roman" pitchFamily="18" charset="0"/>
                <a:cs typeface="Times"/>
              </a:rPr>
              <a:t>	</a:t>
            </a:r>
            <a:r>
              <a:rPr lang="en-US" sz="1600" dirty="0" smtClean="0">
                <a:latin typeface="Palatino Linotype" pitchFamily="18" charset="0"/>
                <a:ea typeface="Times New Roman" pitchFamily="18" charset="0"/>
                <a:cs typeface="Times"/>
              </a:rPr>
              <a:t>   3.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a:rPr>
              <a:t>Also helps provide for species preservation because it allows for captive 	reproduction of endangered species.</a:t>
            </a:r>
          </a:p>
          <a:p>
            <a:pPr marL="228600" marR="0" lvl="0" indent="-228600" algn="l" defTabSz="914400" rtl="0" eaLnBrk="0" fontAlgn="base" latinLnBrk="0" hangingPunct="0">
              <a:lnSpc>
                <a:spcPct val="100000"/>
              </a:lnSpc>
              <a:spcBef>
                <a:spcPct val="0"/>
              </a:spcBef>
              <a:spcAft>
                <a:spcPct val="0"/>
              </a:spcAft>
              <a:buClrTx/>
              <a:buSzTx/>
              <a:tabLst/>
            </a:pPr>
            <a:endParaRPr lang="en-US" sz="1600" dirty="0" smtClean="0">
              <a:latin typeface="Palatino Linotype" pitchFamily="18" charset="0"/>
              <a:cs typeface="Times"/>
            </a:endParaRPr>
          </a:p>
          <a:p>
            <a:pPr marL="228600" marR="0" lvl="0" indent="-228600" algn="l"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smtClean="0">
                <a:ln>
                  <a:noFill/>
                </a:ln>
                <a:solidFill>
                  <a:schemeClr val="tx1"/>
                </a:solidFill>
                <a:effectLst/>
                <a:latin typeface="Palatino Linotype" pitchFamily="18" charset="0"/>
                <a:cs typeface="Times"/>
              </a:rPr>
              <a:t>	   4.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a:rPr>
              <a:t>The Center for Reproduction of Endangered </a:t>
            </a:r>
            <a:r>
              <a:rPr kumimoji="0" lang="en-US" sz="16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Wilidlife</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a:rPr>
              <a:t> (CREW) at the 	Cincinnati Zoo has used embryo-transfer technology to generate animals 	like the Malaysian ox (called “Gaur”)</a:t>
            </a:r>
            <a:r>
              <a:rPr lang="en-US" sz="1600" dirty="0" smtClean="0">
                <a:latin typeface="Arial" pitchFamily="34"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a:rPr>
              <a:t>and bongo antelope in Kenya, 	increasing the genetic diversity of both species.</a:t>
            </a:r>
            <a:endParaRPr kumimoji="0" lang="en-US" sz="16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7.15andFig7.16.jpg"/>
          <p:cNvPicPr>
            <a:picLocks noGrp="1" noChangeAspect="1"/>
          </p:cNvPicPr>
          <p:nvPr>
            <p:ph idx="1"/>
          </p:nvPr>
        </p:nvPicPr>
        <p:blipFill>
          <a:blip r:embed="rId2" cstate="print"/>
          <a:srcRect r="2847" b="53861"/>
          <a:stretch>
            <a:fillRect/>
          </a:stretch>
        </p:blipFill>
        <p:spPr>
          <a:xfrm>
            <a:off x="1676400" y="685800"/>
            <a:ext cx="5590237" cy="5216736"/>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7.15andFig7.16.jpg"/>
          <p:cNvPicPr>
            <a:picLocks noGrp="1" noChangeAspect="1"/>
          </p:cNvPicPr>
          <p:nvPr>
            <p:ph idx="1"/>
          </p:nvPr>
        </p:nvPicPr>
        <p:blipFill>
          <a:blip r:embed="rId2" cstate="print"/>
          <a:srcRect l="376" t="52192"/>
          <a:stretch>
            <a:fillRect/>
          </a:stretch>
        </p:blipFill>
        <p:spPr>
          <a:xfrm>
            <a:off x="2133600" y="1066800"/>
            <a:ext cx="5203828" cy="4906963"/>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840196"/>
            <a:ext cx="9144000"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lphaUcPeriod" startAt="6"/>
              <a:tabLst/>
            </a:pP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a:rPr>
              <a:t>Cause for Concern? Animal Clones: Promise and Controversy.</a:t>
            </a:r>
          </a:p>
          <a:p>
            <a:pPr marL="342900" marR="0" lvl="0" indent="-342900" algn="l" defTabSz="914400" rtl="0" eaLnBrk="1" fontAlgn="base" latinLnBrk="0" hangingPunct="1">
              <a:lnSpc>
                <a:spcPct val="100000"/>
              </a:lnSpc>
              <a:spcBef>
                <a:spcPct val="0"/>
              </a:spcBef>
              <a:spcAft>
                <a:spcPct val="0"/>
              </a:spcAft>
              <a:buClrTx/>
              <a:buSzTx/>
              <a:tabLst/>
            </a:pP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1.      Cloned animals have much promise, but the animals have many problems: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     Many die soon after birth.</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b)     Very low cloning success efficiency, especially in higher animals.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c)      Oversized animals are born (called large offspring syndrome). d)     Some animals are 		         born with physical deformities.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e)     Arthritis, heart disease, and respiratory problems are also common.</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We must decide if the current state of animal cloning is justified by the benefits. Will cloning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become so commonplace that animal breeding will be so controlled and engineered? Will animal 	         cloning make it easier to accept human cloning if it happens?</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58875"/>
            <a:ext cx="9144000"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marR="0" lvl="0" indent="-400050" algn="l" defTabSz="914400" rtl="0" eaLnBrk="1" fontAlgn="base" latinLnBrk="0" hangingPunct="1">
              <a:lnSpc>
                <a:spcPct val="100000"/>
              </a:lnSpc>
              <a:spcBef>
                <a:spcPct val="0"/>
              </a:spcBef>
              <a:spcAft>
                <a:spcPct val="0"/>
              </a:spcAft>
              <a:buClrTx/>
              <a:buSzTx/>
              <a:buFontTx/>
              <a:buAutoNum type="romanUcPeriod" startAt="2"/>
              <a:tabLst/>
            </a:pPr>
            <a:r>
              <a:rPr kumimoji="0" lang="en-US" b="0" i="0" u="none" strike="noStrike" cap="none" normalizeH="0" baseline="0" dirty="0" smtClean="0">
                <a:ln>
                  <a:noFill/>
                </a:ln>
                <a:solidFill>
                  <a:schemeClr val="tx1"/>
                </a:solidFill>
                <a:effectLst/>
                <a:latin typeface="Palatino Linotype" pitchFamily="18" charset="0"/>
                <a:ea typeface="Times New Roman" pitchFamily="18" charset="0"/>
                <a:cs typeface="Times"/>
              </a:rPr>
              <a:t>Gene Transfer Methods in Animals</a:t>
            </a:r>
          </a:p>
          <a:p>
            <a:pPr marL="400050" marR="0" lvl="0" indent="-400050" algn="l" defTabSz="914400" rtl="0" eaLnBrk="1" fontAlgn="base" latinLnBrk="0" hangingPunct="1">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A.     To insert a gene into animals correctly, the </a:t>
            </a:r>
            <a:r>
              <a:rPr kumimoji="0" lang="en-US" sz="12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transgene</a:t>
            </a: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  needs to be turned on</a:t>
            </a:r>
            <a:r>
              <a:rPr lang="en-US" sz="1200" dirty="0" smtClean="0">
                <a:latin typeface="Palatino Linotype" pitchFamily="18" charset="0"/>
                <a:ea typeface="Times New Roman" pitchFamily="18" charset="0"/>
                <a:cs typeface="Times"/>
              </a:rPr>
              <a:t> </a:t>
            </a: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at the right time and in the right amount and place </a:t>
            </a:r>
            <a:r>
              <a:rPr kumimoji="0" lang="en-US" sz="12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in the animal.</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B.     The correct promoter and regulatory sequences are needed.</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228600" marR="0" lvl="0" indent="-228600" algn="l" defTabSz="914400" rtl="0" eaLnBrk="0" fontAlgn="base" latinLnBrk="0" hangingPunct="0">
              <a:lnSpc>
                <a:spcPct val="100000"/>
              </a:lnSpc>
              <a:spcBef>
                <a:spcPct val="0"/>
              </a:spcBef>
              <a:spcAft>
                <a:spcPct val="0"/>
              </a:spcAft>
              <a:buClrTx/>
              <a:buSzTx/>
              <a:buFontTx/>
              <a:buAutoNum type="alphaUcPeriod" startAt="3"/>
              <a:tabLst/>
            </a:pP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The gene must be incorporated into the chromosome for proper expression. </a:t>
            </a:r>
          </a:p>
          <a:p>
            <a:pPr marL="228600" marR="0" lvl="0" indent="-228600" algn="l" defTabSz="914400" rtl="0" eaLnBrk="0" fontAlgn="base" latinLnBrk="0" hangingPunct="0">
              <a:lnSpc>
                <a:spcPct val="100000"/>
              </a:lnSpc>
              <a:spcBef>
                <a:spcPct val="0"/>
              </a:spcBef>
              <a:spcAft>
                <a:spcPct val="0"/>
              </a:spcAft>
              <a:buClrTx/>
              <a:buSzTx/>
              <a:tabLst/>
            </a:pPr>
            <a:endParaRPr lang="en-US" sz="1200" dirty="0">
              <a:latin typeface="Palatino Linotype" pitchFamily="18" charset="0"/>
              <a:ea typeface="Times New Roman" pitchFamily="18" charset="0"/>
              <a:cs typeface="Times"/>
            </a:endParaRPr>
          </a:p>
          <a:p>
            <a:pPr marL="228600" marR="0" lvl="0" indent="-22860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D.     Microinjection.</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	1.      The injection of the gene of interest into the fertilized egg of a donor animal.</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	2.      The gene must be inserted before the first cell division so that all of the animal’s cells contain the</a:t>
            </a:r>
            <a:r>
              <a:rPr kumimoji="0" lang="en-US" sz="12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gene.</a:t>
            </a:r>
            <a:endParaRPr kumimoji="0" lang="en-US" sz="1200" b="0" i="0" u="none" strike="noStrike" cap="none" normalizeH="0" baseline="0" dirty="0" smtClean="0">
              <a:ln>
                <a:noFill/>
              </a:ln>
              <a:solidFill>
                <a:schemeClr val="tx1"/>
              </a:solidFill>
              <a:effectLst/>
              <a:latin typeface="Arial" pitchFamily="34" charset="0"/>
            </a:endParaRPr>
          </a:p>
          <a:p>
            <a:pPr lvl="2" eaLnBrk="0" fontAlgn="base" hangingPunct="0">
              <a:spcBef>
                <a:spcPct val="0"/>
              </a:spcBef>
              <a:spcAft>
                <a:spcPct val="0"/>
              </a:spcAft>
            </a:pP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3.      The steps of the process are (</a:t>
            </a:r>
            <a:r>
              <a:rPr kumimoji="0" lang="en-US" sz="1200" b="1" i="0" u="sng" strike="noStrike" cap="none" normalizeH="0" baseline="0" dirty="0" smtClean="0">
                <a:ln>
                  <a:noFill/>
                </a:ln>
                <a:effectLst/>
                <a:latin typeface="Palatino Linotype" pitchFamily="18" charset="0"/>
                <a:ea typeface="Times New Roman" pitchFamily="18" charset="0"/>
                <a:cs typeface="Times"/>
              </a:rPr>
              <a:t>Figure 7.2</a:t>
            </a: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		a)     Identification (and sometimes modification such as mutation) of a foreign gene interest.</a:t>
            </a:r>
            <a:endParaRPr kumimoji="0" lang="en-US" sz="1200" b="0" i="0" u="none" strike="noStrike" cap="none" normalizeH="0" baseline="0" dirty="0" smtClean="0">
              <a:ln>
                <a:noFill/>
              </a:ln>
              <a:solidFill>
                <a:schemeClr val="tx1"/>
              </a:solidFill>
              <a:effectLst/>
              <a:latin typeface="Arial" pitchFamily="34" charset="0"/>
            </a:endParaRPr>
          </a:p>
          <a:p>
            <a:pPr lvl="4" eaLnBrk="0" fontAlgn="base" hangingPunct="0">
              <a:spcBef>
                <a:spcPct val="0"/>
              </a:spcBef>
              <a:spcAft>
                <a:spcPct val="0"/>
              </a:spcAft>
            </a:pP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b)     Insertion of the foreign gene into an appropriate vector.</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		c)      Microinjection of DNA directly into the large male </a:t>
            </a:r>
            <a:r>
              <a:rPr kumimoji="0" lang="en-US" sz="12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pronucleus</a:t>
            </a: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 of a single fertilized egg.</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		d)     Implantation of the microinjected egg into a surrogate mother. </a:t>
            </a: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a:latin typeface="Palatino Linotype" pitchFamily="18" charset="0"/>
                <a:ea typeface="Times New Roman" pitchFamily="18" charset="0"/>
                <a:cs typeface="Times"/>
              </a:rPr>
              <a:t>	</a:t>
            </a:r>
            <a:r>
              <a:rPr lang="en-US" sz="1200" dirty="0" smtClean="0">
                <a:latin typeface="Palatino Linotype" pitchFamily="18" charset="0"/>
                <a:ea typeface="Times New Roman" pitchFamily="18" charset="0"/>
                <a:cs typeface="Times"/>
              </a:rPr>
              <a:t>	</a:t>
            </a: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e)     Allowing the</a:t>
            </a:r>
            <a:r>
              <a:rPr kumimoji="0" lang="en-US" sz="12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embryo to develop to birth.</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		f)      Demonstrating that the foreign gene has been stably incorporated into the host</a:t>
            </a:r>
            <a:r>
              <a:rPr kumimoji="0" lang="en-US" sz="12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genome, expressed, 		         and that it is heritable in at least one of the offspring (by Southern</a:t>
            </a:r>
            <a:r>
              <a:rPr kumimoji="0" lang="en-US" sz="1200" b="0" i="0" u="none" strike="noStrike" cap="none" normalizeH="0" dirty="0" smtClean="0">
                <a:ln>
                  <a:noFill/>
                </a:ln>
                <a:solidFill>
                  <a:schemeClr val="tx1"/>
                </a:solidFill>
                <a:effectLst/>
                <a:latin typeface="Palatino Linotype" pitchFamily="18" charset="0"/>
                <a:ea typeface="Times New Roman" pitchFamily="18" charset="0"/>
                <a:cs typeface="Times"/>
              </a:rPr>
              <a:t> Blot hybridization or PCR)</a:t>
            </a: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Palatino Linotype" pitchFamily="18" charset="0"/>
                <a:ea typeface="Times New Roman" pitchFamily="18" charset="0"/>
                <a:cs typeface="Times"/>
              </a:rPr>
              <a:t>		g)     Demonstrating that the gene is expressed and regulated correctly in the host organism.</a:t>
            </a:r>
            <a:r>
              <a:rPr kumimoji="0" lang="en-US" sz="1200" b="0" i="0" u="none" strike="noStrike" cap="none" normalizeH="0" baseline="0" dirty="0" smtClean="0">
                <a:ln>
                  <a:noFill/>
                </a:ln>
                <a:solidFill>
                  <a:schemeClr val="tx1"/>
                </a:solidFill>
                <a:effectLst/>
                <a:latin typeface="Arial" pitchFamily="34" charset="0"/>
              </a:rPr>
              <a:t> </a:t>
            </a:r>
          </a:p>
          <a:p>
            <a:r>
              <a:rPr lang="en-US" sz="1200" dirty="0" smtClean="0"/>
              <a:t>	</a:t>
            </a:r>
            <a:r>
              <a:rPr lang="en-US" sz="1200" dirty="0" smtClean="0">
                <a:latin typeface="Palatino Linotype" pitchFamily="18" charset="0"/>
              </a:rPr>
              <a:t>4</a:t>
            </a:r>
            <a:r>
              <a:rPr lang="en-US" sz="1200" dirty="0">
                <a:latin typeface="Palatino Linotype" pitchFamily="18" charset="0"/>
              </a:rPr>
              <a:t>.      Founder animals, which are animals with the new gene in the germ (reproductive) </a:t>
            </a:r>
            <a:r>
              <a:rPr lang="en-US" sz="1200" dirty="0" smtClean="0">
                <a:latin typeface="Palatino Linotype" pitchFamily="18" charset="0"/>
              </a:rPr>
              <a:t>and somatic cells</a:t>
            </a:r>
            <a:r>
              <a:rPr lang="en-US" sz="1200" dirty="0">
                <a:latin typeface="Palatino Linotype" pitchFamily="18" charset="0"/>
              </a:rPr>
              <a:t>, are </a:t>
            </a:r>
            <a:r>
              <a:rPr lang="en-US" sz="1200" dirty="0" smtClean="0">
                <a:latin typeface="Palatino Linotype" pitchFamily="18" charset="0"/>
              </a:rPr>
              <a:t>	         generated </a:t>
            </a:r>
            <a:r>
              <a:rPr lang="en-US" sz="1200" dirty="0">
                <a:latin typeface="Palatino Linotype" pitchFamily="18" charset="0"/>
              </a:rPr>
              <a:t>and are </a:t>
            </a:r>
            <a:r>
              <a:rPr lang="en-US" sz="1200" dirty="0" smtClean="0">
                <a:latin typeface="Palatino Linotype" pitchFamily="18" charset="0"/>
              </a:rPr>
              <a:t>bred to establish </a:t>
            </a:r>
            <a:r>
              <a:rPr lang="en-US" sz="1200" dirty="0">
                <a:latin typeface="Palatino Linotype" pitchFamily="18" charset="0"/>
              </a:rPr>
              <a:t>new genetic lines with the desired characteristics.</a:t>
            </a:r>
          </a:p>
          <a:p>
            <a:r>
              <a:rPr lang="en-US" sz="1200" dirty="0" smtClean="0">
                <a:latin typeface="Palatino Linotype" pitchFamily="18" charset="0"/>
              </a:rPr>
              <a:t>	5</a:t>
            </a:r>
            <a:r>
              <a:rPr lang="en-US" sz="1200" dirty="0">
                <a:latin typeface="Palatino Linotype" pitchFamily="18" charset="0"/>
              </a:rPr>
              <a:t>.      Differential interference contrast microscopy has been developed so that the nuclei of </a:t>
            </a:r>
            <a:r>
              <a:rPr lang="en-US" sz="1200" dirty="0" smtClean="0">
                <a:latin typeface="Palatino Linotype" pitchFamily="18" charset="0"/>
              </a:rPr>
              <a:t>the eggs </a:t>
            </a:r>
            <a:r>
              <a:rPr lang="en-US" sz="1200" dirty="0">
                <a:latin typeface="Palatino Linotype" pitchFamily="18" charset="0"/>
              </a:rPr>
              <a:t>are visible to insert </a:t>
            </a:r>
            <a:r>
              <a:rPr lang="en-US" sz="1200" dirty="0" smtClean="0">
                <a:latin typeface="Palatino Linotype" pitchFamily="18" charset="0"/>
              </a:rPr>
              <a:t>	         into </a:t>
            </a:r>
            <a:r>
              <a:rPr lang="en-US" sz="1200" dirty="0">
                <a:latin typeface="Palatino Linotype" pitchFamily="18" charset="0"/>
              </a:rPr>
              <a:t>the </a:t>
            </a:r>
            <a:r>
              <a:rPr lang="en-US" sz="1200" dirty="0" smtClean="0">
                <a:latin typeface="Palatino Linotype" pitchFamily="18" charset="0"/>
              </a:rPr>
              <a:t>mother </a:t>
            </a:r>
            <a:r>
              <a:rPr lang="en-US" sz="1200" dirty="0">
                <a:latin typeface="Palatino Linotype" pitchFamily="18" charset="0"/>
              </a:rPr>
              <a:t>animal as early as possible.</a:t>
            </a:r>
          </a:p>
          <a:p>
            <a:r>
              <a:rPr lang="en-US" sz="1200" dirty="0" smtClean="0">
                <a:latin typeface="Palatino Linotype" pitchFamily="18" charset="0"/>
              </a:rPr>
              <a:t>	6</a:t>
            </a:r>
            <a:r>
              <a:rPr lang="en-US" sz="1200" dirty="0">
                <a:latin typeface="Palatino Linotype" pitchFamily="18" charset="0"/>
              </a:rPr>
              <a:t>.      Potential problems:</a:t>
            </a:r>
          </a:p>
          <a:p>
            <a:pPr lvl="4"/>
            <a:r>
              <a:rPr lang="en-US" sz="1200" dirty="0">
                <a:latin typeface="Palatino Linotype" pitchFamily="18" charset="0"/>
              </a:rPr>
              <a:t>a)     Few injected eggs survive.</a:t>
            </a:r>
          </a:p>
          <a:p>
            <a:r>
              <a:rPr lang="en-US" sz="1200" dirty="0" smtClean="0">
                <a:latin typeface="Palatino Linotype" pitchFamily="18" charset="0"/>
              </a:rPr>
              <a:t>		b</a:t>
            </a:r>
            <a:r>
              <a:rPr lang="en-US" sz="1200" dirty="0">
                <a:latin typeface="Palatino Linotype" pitchFamily="18" charset="0"/>
              </a:rPr>
              <a:t>)     The gene usually inserts itself into the chromosomes at </a:t>
            </a:r>
            <a:r>
              <a:rPr lang="en-US" sz="1200" dirty="0" smtClean="0">
                <a:latin typeface="Palatino Linotype" pitchFamily="18" charset="0"/>
              </a:rPr>
              <a:t>random and many times as </a:t>
            </a:r>
            <a:r>
              <a:rPr lang="en-US" sz="1200" dirty="0" err="1" smtClean="0">
                <a:latin typeface="Palatino Linotype" pitchFamily="18" charset="0"/>
              </a:rPr>
              <a:t>concatemers</a:t>
            </a:r>
            <a:r>
              <a:rPr lang="en-US" sz="1200" dirty="0" smtClean="0">
                <a:latin typeface="Palatino Linotype" pitchFamily="18" charset="0"/>
              </a:rPr>
              <a:t>.</a:t>
            </a:r>
            <a:endParaRPr lang="en-US" sz="1200" dirty="0">
              <a:latin typeface="Palatino Linotype" pitchFamily="18" charset="0"/>
            </a:endParaRPr>
          </a:p>
          <a:p>
            <a:r>
              <a:rPr lang="en-US" sz="1200" dirty="0" smtClean="0">
                <a:latin typeface="Palatino Linotype" pitchFamily="18" charset="0"/>
              </a:rPr>
              <a:t>		c</a:t>
            </a:r>
            <a:r>
              <a:rPr lang="en-US" sz="1200" dirty="0">
                <a:latin typeface="Palatino Linotype" pitchFamily="18" charset="0"/>
              </a:rPr>
              <a:t>)      Not all of the cells in the animal receive the </a:t>
            </a:r>
            <a:r>
              <a:rPr lang="en-US" sz="1200" dirty="0" smtClean="0">
                <a:latin typeface="Palatino Linotype" pitchFamily="18" charset="0"/>
              </a:rPr>
              <a:t>gene (mosaic animals). This is a problem if the gene 		         doesn’t incorporate in the germ line.</a:t>
            </a:r>
            <a:endParaRPr lang="en-US" sz="1200" dirty="0">
              <a:latin typeface="Palatino Linotype" pitchFamily="18" charset="0"/>
            </a:endParaRPr>
          </a:p>
          <a:p>
            <a:r>
              <a:rPr lang="en-US" sz="1200" dirty="0" smtClean="0">
                <a:latin typeface="Palatino Linotype" pitchFamily="18" charset="0"/>
              </a:rPr>
              <a:t>		d</a:t>
            </a:r>
            <a:r>
              <a:rPr lang="en-US" sz="1200" dirty="0">
                <a:latin typeface="Palatino Linotype" pitchFamily="18" charset="0"/>
              </a:rPr>
              <a:t>)     The gene is not expressed in large enough amounts.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152400" y="960330"/>
            <a:ext cx="8763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marR="0" lvl="0" indent="-400050" algn="l" defTabSz="914400" rtl="0" eaLnBrk="1" fontAlgn="base" latinLnBrk="0" hangingPunct="1">
              <a:lnSpc>
                <a:spcPct val="100000"/>
              </a:lnSpc>
              <a:spcBef>
                <a:spcPct val="0"/>
              </a:spcBef>
              <a:spcAft>
                <a:spcPct val="0"/>
              </a:spcAft>
              <a:buClrTx/>
              <a:buSzTx/>
              <a:buFontTx/>
              <a:buAutoNum type="romanUcPeriod" startAt="7"/>
              <a:tabLst/>
            </a:pPr>
            <a:r>
              <a:rPr kumimoji="0" lang="en-US"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Regulation of Transgenic Animals.</a:t>
            </a:r>
          </a:p>
          <a:p>
            <a:pPr marL="400050" marR="0" lvl="0" indent="-400050" algn="l" defTabSz="914400" rtl="0" eaLnBrk="1" fontAlgn="base" latinLnBrk="0" hangingPunct="1">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A.     Much more public concern about transgenic animals than transgenic plants, because 	of their potential effect on the environment, the heath risk of consuming genetically 	engineered foods, and the possible health risk to the engineered animal.</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B.     In 2003, legislation called the Minor Use and Minor Species Animal Health Act was 	introduced in Congress to improve the access of farmers to animal drugs.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C.     Critics have concerns that because the FDA wants to regulate genetically engineered 	animals the same way as animal drugs, transgenic animals might be approved too 	quickly and</a:t>
            </a:r>
            <a:r>
              <a:rPr lang="en-US" sz="1600" dirty="0" smtClean="0">
                <a:latin typeface="Arial" pitchFamily="34"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without enough government review.</a:t>
            </a:r>
            <a:endParaRPr kumimoji="0" lang="en-US" sz="16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228600" y="685800"/>
            <a:ext cx="86106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marR="0" lvl="0" indent="-400050" algn="l" defTabSz="914400" rtl="0" eaLnBrk="1" fontAlgn="base" latinLnBrk="0" hangingPunct="1">
              <a:lnSpc>
                <a:spcPct val="100000"/>
              </a:lnSpc>
              <a:spcBef>
                <a:spcPct val="0"/>
              </a:spcBef>
              <a:spcAft>
                <a:spcPct val="0"/>
              </a:spcAft>
              <a:buClrTx/>
              <a:buSzTx/>
              <a:buFontTx/>
              <a:buAutoNum type="romanUcPeriod" startAt="8"/>
              <a:tabLst/>
            </a:pPr>
            <a:r>
              <a:rPr kumimoji="0" lang="en-US"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Patenting Genetically Engineered Animals.</a:t>
            </a:r>
          </a:p>
          <a:p>
            <a:pPr marL="400050" marR="0" lvl="0" indent="-400050" algn="l" defTabSz="914400" rtl="0" eaLnBrk="1" fontAlgn="base" latinLnBrk="0" hangingPunct="1">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A. </a:t>
            </a:r>
            <a:r>
              <a:rPr kumimoji="0" lang="en-US" sz="16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In 1930, the US Congress passed the Plant Patent Act, but plants were not 	  	</a:t>
            </a:r>
            <a:r>
              <a:rPr kumimoji="0" lang="en-US" sz="16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patented until 1970.  In 1987, the US Patent and Trademark Office declared that 	       non-naturally occurring nonhuman </a:t>
            </a:r>
            <a:r>
              <a:rPr kumimoji="0" lang="en-US" sz="1600" b="0" i="0" u="none" strike="noStrike" cap="none" normalizeH="0" baseline="0" dirty="0" err="1" smtClean="0">
                <a:ln>
                  <a:noFill/>
                </a:ln>
                <a:solidFill>
                  <a:schemeClr val="tx1"/>
                </a:solidFill>
                <a:effectLst/>
                <a:latin typeface="Palatino Linotype" pitchFamily="18" charset="0"/>
                <a:ea typeface="Times New Roman" pitchFamily="18" charset="0"/>
                <a:cs typeface="Times" charset="0"/>
              </a:rPr>
              <a:t>multicellular</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organisms, including 		</a:t>
            </a:r>
            <a:r>
              <a:rPr kumimoji="0" lang="en-US" sz="16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animals,</a:t>
            </a:r>
            <a:r>
              <a:rPr kumimoji="0" lang="en-US" sz="16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can be patented.</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B.   Patents, trademarks, copyrights, and trade secrets fall under the heading of 	  	</a:t>
            </a:r>
            <a:r>
              <a:rPr kumimoji="0" lang="en-US" sz="16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intellectual property, and the patent debate has been fueled by many 	   	</a:t>
            </a:r>
            <a:r>
              <a:rPr kumimoji="0" lang="en-US" sz="16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developments in biotechnology over the last fifteen years. Much debate has been 	     on patenting animals.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C.   The debate about patents has included questions about the possible 	  	</a:t>
            </a:r>
            <a:r>
              <a:rPr kumimoji="0" lang="en-US" sz="16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consequences of commercial uses of patented organisms, including 	 	</a:t>
            </a:r>
            <a:r>
              <a:rPr kumimoji="0" lang="en-US" sz="16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environmental implications, the welfare of the engineered animal, and 		</a:t>
            </a:r>
            <a:r>
              <a:rPr kumimoji="0" lang="en-US" sz="16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potential effects on the evolutionary process.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D.   Farmers have been concerned about animal patents, because using patented 	  	</a:t>
            </a:r>
            <a:r>
              <a:rPr kumimoji="0" lang="en-US" sz="16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animals may lead to fewer and larger farms, and small farmers may not be able 	</a:t>
            </a:r>
            <a:r>
              <a:rPr kumimoji="0" lang="en-US" sz="16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to afford the new technologies or animals.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E.   Open discussion of ethical, social, and legal issues is needed to ensure that 		</a:t>
            </a:r>
            <a:r>
              <a:rPr kumimoji="0" lang="en-US" sz="16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biotechnology works in a positive manner.</a:t>
            </a:r>
            <a:r>
              <a:rPr kumimoji="0" lang="en-US" sz="16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7.2.jpg"/>
          <p:cNvPicPr>
            <a:picLocks noGrp="1" noChangeAspect="1"/>
          </p:cNvPicPr>
          <p:nvPr>
            <p:ph idx="1"/>
          </p:nvPr>
        </p:nvPicPr>
        <p:blipFill>
          <a:blip r:embed="rId2" cstate="print"/>
          <a:stretch>
            <a:fillRect/>
          </a:stretch>
        </p:blipFill>
        <p:spPr>
          <a:xfrm>
            <a:off x="3200400" y="223022"/>
            <a:ext cx="2438400" cy="6471394"/>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7.3.jpg"/>
          <p:cNvPicPr>
            <a:picLocks noGrp="1" noChangeAspect="1"/>
          </p:cNvPicPr>
          <p:nvPr>
            <p:ph idx="1"/>
          </p:nvPr>
        </p:nvPicPr>
        <p:blipFill>
          <a:blip r:embed="rId2" cstate="print"/>
          <a:stretch>
            <a:fillRect/>
          </a:stretch>
        </p:blipFill>
        <p:spPr>
          <a:xfrm>
            <a:off x="2438400" y="381000"/>
            <a:ext cx="4849368" cy="556831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505502"/>
            <a:ext cx="8991600" cy="4739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lphaUcPeriod" startAt="5"/>
              <a:tabLst/>
            </a:pPr>
            <a:r>
              <a:rPr kumimoji="0" lang="en-US" b="0" i="0" u="none" strike="noStrike" cap="none" normalizeH="0" baseline="0" dirty="0" smtClean="0">
                <a:ln>
                  <a:noFill/>
                </a:ln>
                <a:solidFill>
                  <a:schemeClr val="tx1"/>
                </a:solidFill>
                <a:effectLst/>
                <a:latin typeface="Palatino Linotype" pitchFamily="18" charset="0"/>
                <a:ea typeface="Times New Roman" pitchFamily="18" charset="0"/>
                <a:cs typeface="Times"/>
              </a:rPr>
              <a:t>Embryonic Stem Cell Gene Transfer (</a:t>
            </a:r>
            <a:r>
              <a:rPr kumimoji="0" lang="en-US" b="1" i="0" u="sng" strike="noStrike" cap="none" normalizeH="0" baseline="0" dirty="0" smtClean="0">
                <a:ln>
                  <a:noFill/>
                </a:ln>
                <a:solidFill>
                  <a:schemeClr val="tx1"/>
                </a:solidFill>
                <a:effectLst/>
                <a:latin typeface="Palatino Linotype" pitchFamily="18" charset="0"/>
                <a:ea typeface="Times New Roman" pitchFamily="18" charset="0"/>
                <a:cs typeface="Times"/>
              </a:rPr>
              <a:t>Figure 7.4</a:t>
            </a:r>
            <a:r>
              <a:rPr kumimoji="0" lang="en-US"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p>
          <a:p>
            <a:pPr marL="342900" marR="0" lvl="0" indent="-342900" algn="l" defTabSz="914400" rtl="0" eaLnBrk="1" fontAlgn="base" latinLnBrk="0" hangingPunct="1">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endParaRPr>
          </a:p>
          <a:p>
            <a:pPr lvl="1" eaLnBrk="0" fontAlgn="base" hangingPunct="0">
              <a:spcBef>
                <a:spcPct val="0"/>
              </a:spcBef>
              <a:spcAft>
                <a:spcPct val="0"/>
              </a:spcAf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1.      Stem cells are undifferentiated cells that divide to produce differentiated cells while maintaining the</a:t>
            </a:r>
            <a:r>
              <a:rPr lang="en-US" sz="1400" dirty="0">
                <a:latin typeface="Arial" pitchFamily="34" charset="0"/>
              </a:rPr>
              <a:t> </a:t>
            </a:r>
            <a:r>
              <a:rPr lang="en-US" sz="1400" dirty="0" smtClean="0">
                <a:latin typeface="Arial" pitchFamily="34"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undifferentiated stem cell population.  Some stem cells are able to differentiate into all different 	tissues of the body.  Such cells are called “</a:t>
            </a:r>
            <a:r>
              <a:rPr kumimoji="0" lang="en-US" sz="1400" b="1" i="0" u="none" strike="noStrike" cap="none" normalizeH="0" baseline="0" dirty="0" err="1" smtClean="0">
                <a:ln>
                  <a:noFill/>
                </a:ln>
                <a:solidFill>
                  <a:schemeClr val="tx1"/>
                </a:solidFill>
                <a:effectLst/>
                <a:latin typeface="Palatino Linotype" pitchFamily="18" charset="0"/>
                <a:ea typeface="Times New Roman" pitchFamily="18" charset="0"/>
                <a:cs typeface="Times"/>
              </a:rPr>
              <a:t>pluripotent</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Embryonic stem (ES) cells are used to promote targeted gene replacement (homologous 	recombination) so that the gene is in the right chromosome.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3.      The steps are as follows: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     ES cells are removed from the embryo.</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b)     The gene of interest is inserted into the embryo (called “</a:t>
            </a:r>
            <a:r>
              <a:rPr kumimoji="0" lang="en-US" sz="1400" b="1" i="0" u="none" strike="noStrike" cap="none" normalizeH="0" baseline="0" dirty="0" err="1" smtClean="0">
                <a:ln>
                  <a:noFill/>
                </a:ln>
                <a:solidFill>
                  <a:schemeClr val="tx1"/>
                </a:solidFill>
                <a:effectLst/>
                <a:latin typeface="Palatino Linotype" pitchFamily="18" charset="0"/>
                <a:ea typeface="Times New Roman" pitchFamily="18" charset="0"/>
                <a:cs typeface="Times"/>
              </a:rPr>
              <a:t>transfection</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c)      The gene is targeted by homologous recombination and selective markers.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d)     The ES cells with the correct gene are identified by PCR or selection methods</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then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injected into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partially developed embryos called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blastocysts</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which are implanted into the mother animal.</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e)     The offspring are screened for the trait of interest.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4.      Can be used for producing</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human disease models for diseases such as Lou Gehrig’s disease 	(amyotrophic lateral sclerosis, cancer, Alzheimer’s disease, and cystic fibrosis.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5.      Can also inactivate genes to monitor the effect on growth or to develop treatments.</a:t>
            </a:r>
            <a:r>
              <a:rPr kumimoji="0" lang="en-US" sz="1400" b="0" i="0" u="none" strike="noStrike" cap="none" normalizeH="0" baseline="0" dirty="0" smtClean="0">
                <a:ln>
                  <a:noFill/>
                </a:ln>
                <a:solidFill>
                  <a:schemeClr val="tx1"/>
                </a:solidFill>
                <a:effectLst/>
                <a:latin typeface="Arial" pitchFamily="3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7.4.jpg"/>
          <p:cNvPicPr>
            <a:picLocks noGrp="1" noChangeAspect="1"/>
          </p:cNvPicPr>
          <p:nvPr>
            <p:ph idx="1"/>
          </p:nvPr>
        </p:nvPicPr>
        <p:blipFill>
          <a:blip r:embed="rId2" cstate="print"/>
          <a:srcRect r="7864" b="541"/>
          <a:stretch>
            <a:fillRect/>
          </a:stretch>
        </p:blipFill>
        <p:spPr>
          <a:xfrm>
            <a:off x="3048000" y="546456"/>
            <a:ext cx="2362200" cy="5549544"/>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13654"/>
            <a:ext cx="9144000" cy="67192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6.      Gene Targeting in Mice.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     The insertion of DNA into a specific chromosomal location.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b)     Often used to inactivate</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 gene by producing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knockout mice.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c)      The steps to creating a knockout mouse are as follows (</a:t>
            </a:r>
            <a:r>
              <a:rPr kumimoji="0" lang="en-US" sz="1400" b="1" i="0" u="sng" strike="noStrike" cap="none" normalizeH="0" baseline="0" dirty="0" smtClean="0">
                <a:ln>
                  <a:noFill/>
                </a:ln>
                <a:solidFill>
                  <a:schemeClr val="tx1"/>
                </a:solidFill>
                <a:effectLst/>
                <a:latin typeface="Palatino Linotype" pitchFamily="18" charset="0"/>
                <a:ea typeface="Times New Roman" pitchFamily="18" charset="0"/>
                <a:cs typeface="Times"/>
              </a:rPr>
              <a:t>Figure 7.5</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(1)    A gene is inactivated by removing a part of the gene and inserting an antibiotic 		        resistance gene in place of it. DNA sequences similar to where targeting will occur 		        flanks both sides of the marker.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The gene is then transferred into embryonic stem cells. The cells will contain one  		         copy of the inactivated gene and thus heterozygous </a:t>
            </a:r>
            <a:r>
              <a:rPr lang="en-US" sz="1400" dirty="0" smtClean="0">
                <a:latin typeface="Palatino Linotype" pitchFamily="18" charset="0"/>
                <a:ea typeface="Times New Roman" pitchFamily="18" charset="0"/>
                <a:cs typeface="Times"/>
              </a:rPr>
              <a:t>for the knockout gene but the 		         are homozygous for a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black coat gene.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(3)    The cells are screened with antibiotics to determine correct insertion of the DNA</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of interest into the stem cell.</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(4)    The stem cells are transferred to early mouse embryos.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(5)    The embryos are implanted into mothers and allowed to be born.</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(6)    The offspring will have black and white fur, with the black fur serving as a marker for 		         the knocked out gene. This is called a “chimera,” or a mouse with some knockout 		         cells and some normal cells.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(7)    The offspring are mated with a white mouse, and any completely black-furred 		        offspring will be the “knockout” mice, containing the inactivated gene in every cell.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This shows that the inactivated gene is present in the germ cells.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d)     The knockout mice are confirmed for the target gene with a DNA test like PCR.</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305</Words>
  <Application>Microsoft Office PowerPoint</Application>
  <PresentationFormat>On-screen Show (4:3)</PresentationFormat>
  <Paragraphs>349</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7  Animal Biotechnology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Indiana University - Purdue University Fort Wayne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Animal Biotechnology</dc:title>
  <dc:creator>mourad</dc:creator>
  <cp:lastModifiedBy>mourad</cp:lastModifiedBy>
  <cp:revision>66</cp:revision>
  <dcterms:created xsi:type="dcterms:W3CDTF">2010-10-18T14:23:53Z</dcterms:created>
  <dcterms:modified xsi:type="dcterms:W3CDTF">2010-10-20T18:01:29Z</dcterms:modified>
</cp:coreProperties>
</file>